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88" r:id="rId1"/>
  </p:sldMasterIdLst>
  <p:notesMasterIdLst>
    <p:notesMasterId r:id="rId14"/>
  </p:notesMasterIdLst>
  <p:sldIdLst>
    <p:sldId id="360" r:id="rId2"/>
    <p:sldId id="370" r:id="rId3"/>
    <p:sldId id="372" r:id="rId4"/>
    <p:sldId id="376" r:id="rId5"/>
    <p:sldId id="373" r:id="rId6"/>
    <p:sldId id="375" r:id="rId7"/>
    <p:sldId id="374" r:id="rId8"/>
    <p:sldId id="377" r:id="rId9"/>
    <p:sldId id="378" r:id="rId10"/>
    <p:sldId id="379" r:id="rId11"/>
    <p:sldId id="380" r:id="rId12"/>
    <p:sldId id="381" r:id="rId13"/>
  </p:sldIdLst>
  <p:sldSz cx="12192000" cy="6858000"/>
  <p:notesSz cx="6797675" cy="9928225"/>
  <p:embeddedFontLst>
    <p:embeddedFont>
      <p:font typeface="Calibri" panose="020F0502020204030204" pitchFamily="34" charset="0"/>
      <p:regular r:id="rId15"/>
      <p:bold r:id="rId16"/>
      <p:italic r:id="rId17"/>
      <p:boldItalic r:id="rId18"/>
    </p:embeddedFont>
    <p:embeddedFont>
      <p:font typeface="KG Second Chances Sketch" panose="020B0604020202020204" charset="0"/>
      <p:regular r:id="rId19"/>
      <p:bold r:id="rId20"/>
      <p:italic r:id="rId21"/>
      <p:boldItalic r:id="rId22"/>
    </p:embeddedFont>
    <p:embeddedFont>
      <p:font typeface="Corbel" panose="020B0503020204020204" pitchFamily="34" charset="0"/>
      <p:regular r:id="rId23"/>
      <p:bold r:id="rId24"/>
      <p:italic r:id="rId25"/>
      <p:boldItalic r:id="rId26"/>
    </p:embeddedFont>
    <p:embeddedFont>
      <p:font typeface="Impact" panose="020B0806030902050204" pitchFamily="34" charset="0"/>
      <p:regular r:id="rId27"/>
    </p:embeddedFont>
    <p:embeddedFont>
      <p:font typeface="Calibri Light" panose="020F0302020204030204" pitchFamily="34" charset="0"/>
      <p:regular r:id="rId28"/>
      <p:italic r:id="rId29"/>
    </p:embeddedFont>
  </p:embeddedFontLst>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na Luzar" initials="NL" lastIdx="1" clrIdx="0">
    <p:extLst>
      <p:ext uri="{19B8F6BF-5375-455C-9EA6-DF929625EA0E}">
        <p15:presenceInfo xmlns:p15="http://schemas.microsoft.com/office/powerpoint/2012/main" userId="beb767f65763b94a" providerId="Windows Live"/>
      </p:ext>
    </p:extLst>
  </p:cmAuthor>
  <p:cmAuthor id="2" name="Dušan Ivanuša" initials="DI" lastIdx="0" clrIdx="1">
    <p:extLst>
      <p:ext uri="{19B8F6BF-5375-455C-9EA6-DF929625EA0E}">
        <p15:presenceInfo xmlns:p15="http://schemas.microsoft.com/office/powerpoint/2012/main" userId="S-1-5-21-832581026-757150825-541788430-11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1C1C"/>
    <a:srgbClr val="FFEB9E"/>
    <a:srgbClr val="005B2C"/>
    <a:srgbClr val="FECE0C"/>
    <a:srgbClr val="8BB434"/>
    <a:srgbClr val="FFFF99"/>
    <a:srgbClr val="FFFC93"/>
    <a:srgbClr val="B96C11"/>
    <a:srgbClr val="F69123"/>
    <a:srgbClr val="1E5C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86" autoAdjust="0"/>
    <p:restoredTop sz="90746"/>
  </p:normalViewPr>
  <p:slideViewPr>
    <p:cSldViewPr snapToGrid="0">
      <p:cViewPr varScale="1">
        <p:scale>
          <a:sx n="113" d="100"/>
          <a:sy n="113" d="100"/>
        </p:scale>
        <p:origin x="2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sl-SI"/>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E8465EFD-1C2B-4058-B713-44E1123C01DB}" type="datetimeFigureOut">
              <a:rPr lang="sl-SI" smtClean="0"/>
              <a:t>24.11.2023</a:t>
            </a:fld>
            <a:endParaRPr lang="sl-SI"/>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l-SI"/>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sl-SI"/>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91230F18-15FF-43DC-ACE1-D9B800FCBF24}" type="slidenum">
              <a:rPr lang="sl-SI" smtClean="0"/>
              <a:t>‹#›</a:t>
            </a:fld>
            <a:endParaRPr lang="sl-SI"/>
          </a:p>
        </p:txBody>
      </p:sp>
    </p:spTree>
    <p:extLst>
      <p:ext uri="{BB962C8B-B14F-4D97-AF65-F5344CB8AC3E}">
        <p14:creationId xmlns:p14="http://schemas.microsoft.com/office/powerpoint/2010/main" val="8614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230F18-15FF-43DC-ACE1-D9B800FCBF24}" type="slidenum">
              <a:rPr lang="sl-SI" smtClean="0"/>
              <a:t>1</a:t>
            </a:fld>
            <a:endParaRPr lang="sl-SI"/>
          </a:p>
        </p:txBody>
      </p:sp>
    </p:spTree>
    <p:extLst>
      <p:ext uri="{BB962C8B-B14F-4D97-AF65-F5344CB8AC3E}">
        <p14:creationId xmlns:p14="http://schemas.microsoft.com/office/powerpoint/2010/main" val="3551045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230F18-15FF-43DC-ACE1-D9B800FCBF24}" type="slidenum">
              <a:rPr lang="sl-SI" smtClean="0"/>
              <a:t>2</a:t>
            </a:fld>
            <a:endParaRPr lang="sl-SI"/>
          </a:p>
        </p:txBody>
      </p:sp>
    </p:spTree>
    <p:extLst>
      <p:ext uri="{BB962C8B-B14F-4D97-AF65-F5344CB8AC3E}">
        <p14:creationId xmlns:p14="http://schemas.microsoft.com/office/powerpoint/2010/main" val="85841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230F18-15FF-43DC-ACE1-D9B800FCBF24}" type="slidenum">
              <a:rPr lang="sl-SI" smtClean="0"/>
              <a:t>3</a:t>
            </a:fld>
            <a:endParaRPr lang="sl-SI"/>
          </a:p>
        </p:txBody>
      </p:sp>
    </p:spTree>
    <p:extLst>
      <p:ext uri="{BB962C8B-B14F-4D97-AF65-F5344CB8AC3E}">
        <p14:creationId xmlns:p14="http://schemas.microsoft.com/office/powerpoint/2010/main" val="2042006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230F18-15FF-43DC-ACE1-D9B800FCBF24}" type="slidenum">
              <a:rPr lang="sl-SI" smtClean="0"/>
              <a:t>5</a:t>
            </a:fld>
            <a:endParaRPr lang="sl-SI"/>
          </a:p>
        </p:txBody>
      </p:sp>
    </p:spTree>
    <p:extLst>
      <p:ext uri="{BB962C8B-B14F-4D97-AF65-F5344CB8AC3E}">
        <p14:creationId xmlns:p14="http://schemas.microsoft.com/office/powerpoint/2010/main" val="1040915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96EE44E-ECFB-4536-9720-0BE3B78619A1}" type="datetimeFigureOut">
              <a:rPr lang="sl-SI" smtClean="0"/>
              <a:t>24.11.2023</a:t>
            </a:fld>
            <a:endParaRPr lang="sl-SI"/>
          </a:p>
        </p:txBody>
      </p:sp>
      <p:sp>
        <p:nvSpPr>
          <p:cNvPr id="5" name="Footer Placeholder 4"/>
          <p:cNvSpPr>
            <a:spLocks noGrp="1"/>
          </p:cNvSpPr>
          <p:nvPr>
            <p:ph type="ftr" sz="quarter" idx="11"/>
          </p:nvPr>
        </p:nvSpPr>
        <p:spPr>
          <a:xfrm>
            <a:off x="5332412" y="5883275"/>
            <a:ext cx="4324044" cy="365125"/>
          </a:xfrm>
        </p:spPr>
        <p:txBody>
          <a:bodyPr/>
          <a:lstStyle/>
          <a:p>
            <a:endParaRPr lang="sl-SI"/>
          </a:p>
        </p:txBody>
      </p:sp>
      <p:sp>
        <p:nvSpPr>
          <p:cNvPr id="6" name="Slide Number Placeholder 5"/>
          <p:cNvSpPr>
            <a:spLocks noGrp="1"/>
          </p:cNvSpPr>
          <p:nvPr>
            <p:ph type="sldNum" sz="quarter" idx="12"/>
          </p:nvPr>
        </p:nvSpPr>
        <p:spPr/>
        <p:txBody>
          <a:bodyPr/>
          <a:lstStyle/>
          <a:p>
            <a:fld id="{6502BABC-9D7C-44A7-BE89-204C288BA6B8}" type="slidenum">
              <a:rPr lang="sl-SI" smtClean="0"/>
              <a:t>‹#›</a:t>
            </a:fld>
            <a:endParaRPr lang="sl-SI"/>
          </a:p>
        </p:txBody>
      </p:sp>
      <p:sp>
        <p:nvSpPr>
          <p:cNvPr id="14" name="Rectangle 1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558651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6EE44E-ECFB-4536-9720-0BE3B78619A1}" type="datetimeFigureOut">
              <a:rPr lang="sl-SI" smtClean="0"/>
              <a:t>24.11.2023</a:t>
            </a:fld>
            <a:r>
              <a:rPr lang="sl-SI"/>
              <a:t>M</a:t>
            </a:r>
            <a:endParaRPr lang="sl-SI" dirty="0"/>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a:xfrm>
            <a:off x="10951856" y="5867131"/>
            <a:ext cx="551167" cy="365125"/>
          </a:xfrm>
        </p:spPr>
        <p:txBody>
          <a:bodyPr/>
          <a:lstStyle/>
          <a:p>
            <a:r>
              <a:rPr lang="sl-SI"/>
              <a:t>1</a:t>
            </a:r>
            <a:endParaRPr lang="sl-SI" dirty="0"/>
          </a:p>
        </p:txBody>
      </p:sp>
    </p:spTree>
    <p:extLst>
      <p:ext uri="{BB962C8B-B14F-4D97-AF65-F5344CB8AC3E}">
        <p14:creationId xmlns:p14="http://schemas.microsoft.com/office/powerpoint/2010/main" val="533041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6EE44E-ECFB-4536-9720-0BE3B78619A1}" type="datetimeFigureOut">
              <a:rPr lang="sl-SI" smtClean="0"/>
              <a:t>24.11.2023</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6502BABC-9D7C-44A7-BE89-204C288BA6B8}" type="slidenum">
              <a:rPr lang="sl-SI" smtClean="0"/>
              <a:t>‹#›</a:t>
            </a:fld>
            <a:endParaRPr lang="sl-SI"/>
          </a:p>
        </p:txBody>
      </p:sp>
      <p:sp>
        <p:nvSpPr>
          <p:cNvPr id="7" name="Rectangle 6"/>
          <p:cNvSpPr/>
          <p:nvPr userDrawn="1"/>
        </p:nvSpPr>
        <p:spPr>
          <a:xfrm>
            <a:off x="0" y="0"/>
            <a:ext cx="12192000" cy="6858000"/>
          </a:xfrm>
          <a:prstGeom prst="rect">
            <a:avLst/>
          </a:prstGeom>
          <a:solidFill>
            <a:srgbClr val="F69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p:cNvGrpSpPr/>
          <p:nvPr userDrawn="1"/>
        </p:nvGrpSpPr>
        <p:grpSpPr>
          <a:xfrm>
            <a:off x="927100" y="600330"/>
            <a:ext cx="376992" cy="2224335"/>
            <a:chOff x="1499933" y="1194555"/>
            <a:chExt cx="376992" cy="2224335"/>
          </a:xfrm>
        </p:grpSpPr>
        <p:sp>
          <p:nvSpPr>
            <p:cNvPr id="9" name="Oval 8"/>
            <p:cNvSpPr/>
            <p:nvPr userDrawn="1"/>
          </p:nvSpPr>
          <p:spPr>
            <a:xfrm>
              <a:off x="1499936" y="1194555"/>
              <a:ext cx="376989" cy="3769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userDrawn="1"/>
          </p:nvSpPr>
          <p:spPr>
            <a:xfrm>
              <a:off x="1499935" y="1813343"/>
              <a:ext cx="376989" cy="3769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499934" y="2427622"/>
              <a:ext cx="376989" cy="3769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userDrawn="1"/>
          </p:nvSpPr>
          <p:spPr>
            <a:xfrm>
              <a:off x="1499933" y="3041901"/>
              <a:ext cx="376989" cy="3769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7994869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96EE44E-ECFB-4536-9720-0BE3B78619A1}" type="datetimeFigureOut">
              <a:rPr lang="sl-SI" smtClean="0"/>
              <a:t>24.11.2023</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6502BABC-9D7C-44A7-BE89-204C288BA6B8}" type="slidenum">
              <a:rPr lang="sl-SI" smtClean="0"/>
              <a:t>‹#›</a:t>
            </a:fld>
            <a:endParaRPr lang="sl-SI"/>
          </a:p>
        </p:txBody>
      </p:sp>
    </p:spTree>
    <p:extLst>
      <p:ext uri="{BB962C8B-B14F-4D97-AF65-F5344CB8AC3E}">
        <p14:creationId xmlns:p14="http://schemas.microsoft.com/office/powerpoint/2010/main" val="2928609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6EE44E-ECFB-4536-9720-0BE3B78619A1}" type="datetimeFigureOut">
              <a:rPr lang="sl-SI" smtClean="0"/>
              <a:t>24.11.2023</a:t>
            </a:fld>
            <a:endParaRPr lang="sl-SI"/>
          </a:p>
        </p:txBody>
      </p:sp>
      <p:sp>
        <p:nvSpPr>
          <p:cNvPr id="8" name="Footer Placeholder 7"/>
          <p:cNvSpPr>
            <a:spLocks noGrp="1"/>
          </p:cNvSpPr>
          <p:nvPr>
            <p:ph type="ftr" sz="quarter" idx="11"/>
          </p:nvPr>
        </p:nvSpPr>
        <p:spPr/>
        <p:txBody>
          <a:bodyPr/>
          <a:lstStyle/>
          <a:p>
            <a:endParaRPr lang="sl-SI"/>
          </a:p>
        </p:txBody>
      </p:sp>
      <p:sp>
        <p:nvSpPr>
          <p:cNvPr id="9" name="Slide Number Placeholder 8"/>
          <p:cNvSpPr>
            <a:spLocks noGrp="1"/>
          </p:cNvSpPr>
          <p:nvPr>
            <p:ph type="sldNum" sz="quarter" idx="12"/>
          </p:nvPr>
        </p:nvSpPr>
        <p:spPr/>
        <p:txBody>
          <a:bodyPr/>
          <a:lstStyle/>
          <a:p>
            <a:fld id="{6502BABC-9D7C-44A7-BE89-204C288BA6B8}" type="slidenum">
              <a:rPr lang="sl-SI" smtClean="0"/>
              <a:t>‹#›</a:t>
            </a:fld>
            <a:endParaRPr lang="sl-SI"/>
          </a:p>
        </p:txBody>
      </p:sp>
    </p:spTree>
    <p:extLst>
      <p:ext uri="{BB962C8B-B14F-4D97-AF65-F5344CB8AC3E}">
        <p14:creationId xmlns:p14="http://schemas.microsoft.com/office/powerpoint/2010/main" val="1106458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96EE44E-ECFB-4536-9720-0BE3B78619A1}" type="datetimeFigureOut">
              <a:rPr lang="sl-SI" smtClean="0"/>
              <a:t>24.11.2023</a:t>
            </a:fld>
            <a:endParaRPr lang="sl-SI"/>
          </a:p>
        </p:txBody>
      </p:sp>
      <p:sp>
        <p:nvSpPr>
          <p:cNvPr id="4" name="Footer Placeholder 3"/>
          <p:cNvSpPr>
            <a:spLocks noGrp="1"/>
          </p:cNvSpPr>
          <p:nvPr>
            <p:ph type="ftr" sz="quarter" idx="11"/>
          </p:nvPr>
        </p:nvSpPr>
        <p:spPr/>
        <p:txBody>
          <a:bodyPr/>
          <a:lstStyle/>
          <a:p>
            <a:endParaRPr lang="sl-SI"/>
          </a:p>
        </p:txBody>
      </p:sp>
      <p:sp>
        <p:nvSpPr>
          <p:cNvPr id="5" name="Slide Number Placeholder 4"/>
          <p:cNvSpPr>
            <a:spLocks noGrp="1"/>
          </p:cNvSpPr>
          <p:nvPr>
            <p:ph type="sldNum" sz="quarter" idx="12"/>
          </p:nvPr>
        </p:nvSpPr>
        <p:spPr/>
        <p:txBody>
          <a:bodyPr/>
          <a:lstStyle/>
          <a:p>
            <a:fld id="{6502BABC-9D7C-44A7-BE89-204C288BA6B8}" type="slidenum">
              <a:rPr lang="sl-SI" smtClean="0"/>
              <a:t>‹#›</a:t>
            </a:fld>
            <a:endParaRPr lang="sl-SI"/>
          </a:p>
        </p:txBody>
      </p:sp>
    </p:spTree>
    <p:extLst>
      <p:ext uri="{BB962C8B-B14F-4D97-AF65-F5344CB8AC3E}">
        <p14:creationId xmlns:p14="http://schemas.microsoft.com/office/powerpoint/2010/main" val="3505165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6EE44E-ECFB-4536-9720-0BE3B78619A1}" type="datetimeFigureOut">
              <a:rPr lang="sl-SI" smtClean="0"/>
              <a:t>24.11.2023</a:t>
            </a:fld>
            <a:endParaRPr lang="sl-SI"/>
          </a:p>
        </p:txBody>
      </p:sp>
      <p:sp>
        <p:nvSpPr>
          <p:cNvPr id="3" name="Footer Placeholder 2"/>
          <p:cNvSpPr>
            <a:spLocks noGrp="1"/>
          </p:cNvSpPr>
          <p:nvPr>
            <p:ph type="ftr" sz="quarter" idx="11"/>
          </p:nvPr>
        </p:nvSpPr>
        <p:spPr/>
        <p:txBody>
          <a:bodyPr/>
          <a:lstStyle/>
          <a:p>
            <a:endParaRPr lang="sl-SI"/>
          </a:p>
        </p:txBody>
      </p:sp>
      <p:sp>
        <p:nvSpPr>
          <p:cNvPr id="4" name="Slide Number Placeholder 3"/>
          <p:cNvSpPr>
            <a:spLocks noGrp="1"/>
          </p:cNvSpPr>
          <p:nvPr>
            <p:ph type="sldNum" sz="quarter" idx="12"/>
          </p:nvPr>
        </p:nvSpPr>
        <p:spPr/>
        <p:txBody>
          <a:bodyPr/>
          <a:lstStyle/>
          <a:p>
            <a:fld id="{6502BABC-9D7C-44A7-BE89-204C288BA6B8}" type="slidenum">
              <a:rPr lang="sl-SI" smtClean="0"/>
              <a:t>‹#›</a:t>
            </a:fld>
            <a:endParaRPr lang="sl-SI"/>
          </a:p>
        </p:txBody>
      </p:sp>
    </p:spTree>
    <p:extLst>
      <p:ext uri="{BB962C8B-B14F-4D97-AF65-F5344CB8AC3E}">
        <p14:creationId xmlns:p14="http://schemas.microsoft.com/office/powerpoint/2010/main" val="1867194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96EE44E-ECFB-4536-9720-0BE3B78619A1}" type="datetimeFigureOut">
              <a:rPr lang="sl-SI" smtClean="0"/>
              <a:t>24.11.2023</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6502BABC-9D7C-44A7-BE89-204C288BA6B8}" type="slidenum">
              <a:rPr lang="sl-SI" smtClean="0"/>
              <a:t>‹#›</a:t>
            </a:fld>
            <a:endParaRPr lang="sl-SI"/>
          </a:p>
        </p:txBody>
      </p:sp>
    </p:spTree>
    <p:extLst>
      <p:ext uri="{BB962C8B-B14F-4D97-AF65-F5344CB8AC3E}">
        <p14:creationId xmlns:p14="http://schemas.microsoft.com/office/powerpoint/2010/main" val="683876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96EE44E-ECFB-4536-9720-0BE3B78619A1}" type="datetimeFigureOut">
              <a:rPr lang="sl-SI" smtClean="0"/>
              <a:t>24.11.2023</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6502BABC-9D7C-44A7-BE89-204C288BA6B8}" type="slidenum">
              <a:rPr lang="sl-SI" smtClean="0"/>
              <a:t>‹#›</a:t>
            </a:fld>
            <a:endParaRPr lang="sl-SI"/>
          </a:p>
        </p:txBody>
      </p:sp>
    </p:spTree>
    <p:extLst>
      <p:ext uri="{BB962C8B-B14F-4D97-AF65-F5344CB8AC3E}">
        <p14:creationId xmlns:p14="http://schemas.microsoft.com/office/powerpoint/2010/main" val="654772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96EE44E-ECFB-4536-9720-0BE3B78619A1}" type="datetimeFigureOut">
              <a:rPr lang="sl-SI" smtClean="0"/>
              <a:t>24.11.2023</a:t>
            </a:fld>
            <a:r>
              <a:rPr lang="sl-SI"/>
              <a:t>M</a:t>
            </a:r>
            <a:endParaRPr lang="sl-SI" dirty="0"/>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r>
              <a:rPr lang="sl-SI"/>
              <a:t>1</a:t>
            </a:r>
            <a:endParaRPr lang="sl-SI" dirty="0"/>
          </a:p>
        </p:txBody>
      </p:sp>
    </p:spTree>
    <p:extLst>
      <p:ext uri="{BB962C8B-B14F-4D97-AF65-F5344CB8AC3E}">
        <p14:creationId xmlns:p14="http://schemas.microsoft.com/office/powerpoint/2010/main" val="274458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6EE44E-ECFB-4536-9720-0BE3B78619A1}" type="datetimeFigureOut">
              <a:rPr lang="sl-SI" smtClean="0"/>
              <a:t>24.11.2023</a:t>
            </a:fld>
            <a:r>
              <a:rPr lang="sl-SI"/>
              <a:t>M</a:t>
            </a:r>
            <a:endParaRPr lang="sl-SI" dirty="0"/>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r>
              <a:rPr lang="sl-SI"/>
              <a:t>1</a:t>
            </a:r>
            <a:endParaRPr lang="sl-SI" dirty="0"/>
          </a:p>
        </p:txBody>
      </p:sp>
    </p:spTree>
    <p:extLst>
      <p:ext uri="{BB962C8B-B14F-4D97-AF65-F5344CB8AC3E}">
        <p14:creationId xmlns:p14="http://schemas.microsoft.com/office/powerpoint/2010/main" val="10146390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6EE44E-ECFB-4536-9720-0BE3B78619A1}" type="datetimeFigureOut">
              <a:rPr lang="sl-SI" smtClean="0"/>
              <a:t>24.11.2023</a:t>
            </a:fld>
            <a:r>
              <a:rPr lang="sl-SI"/>
              <a:t>M</a:t>
            </a:r>
            <a:endParaRPr lang="sl-SI" dirty="0"/>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r>
              <a:rPr lang="sl-SI"/>
              <a:t>1</a:t>
            </a:r>
            <a:endParaRPr lang="sl-SI" dirty="0"/>
          </a:p>
        </p:txBody>
      </p:sp>
    </p:spTree>
    <p:extLst>
      <p:ext uri="{BB962C8B-B14F-4D97-AF65-F5344CB8AC3E}">
        <p14:creationId xmlns:p14="http://schemas.microsoft.com/office/powerpoint/2010/main" val="14624987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6EE44E-ECFB-4536-9720-0BE3B78619A1}" type="datetimeFigureOut">
              <a:rPr lang="sl-SI" smtClean="0"/>
              <a:t>24.11.2023</a:t>
            </a:fld>
            <a:r>
              <a:rPr lang="sl-SI"/>
              <a:t>M</a:t>
            </a:r>
            <a:endParaRPr lang="sl-SI" dirty="0"/>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r>
              <a:rPr lang="sl-SI"/>
              <a:t>1</a:t>
            </a:r>
            <a:endParaRPr lang="sl-SI" dirty="0"/>
          </a:p>
        </p:txBody>
      </p:sp>
    </p:spTree>
    <p:extLst>
      <p:ext uri="{BB962C8B-B14F-4D97-AF65-F5344CB8AC3E}">
        <p14:creationId xmlns:p14="http://schemas.microsoft.com/office/powerpoint/2010/main" val="9815638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6EE44E-ECFB-4536-9720-0BE3B78619A1}" type="datetimeFigureOut">
              <a:rPr lang="sl-SI" smtClean="0"/>
              <a:t>24.11.2023</a:t>
            </a:fld>
            <a:r>
              <a:rPr lang="sl-SI"/>
              <a:t>M</a:t>
            </a:r>
            <a:endParaRPr lang="sl-SI" dirty="0"/>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r>
              <a:rPr lang="sl-SI"/>
              <a:t>1</a:t>
            </a:r>
            <a:endParaRPr lang="sl-SI" dirty="0"/>
          </a:p>
        </p:txBody>
      </p:sp>
    </p:spTree>
    <p:extLst>
      <p:ext uri="{BB962C8B-B14F-4D97-AF65-F5344CB8AC3E}">
        <p14:creationId xmlns:p14="http://schemas.microsoft.com/office/powerpoint/2010/main" val="42843804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6EE44E-ECFB-4536-9720-0BE3B78619A1}" type="datetimeFigureOut">
              <a:rPr lang="sl-SI" smtClean="0"/>
              <a:t>24.11.2023</a:t>
            </a:fld>
            <a:r>
              <a:rPr lang="sl-SI"/>
              <a:t>M</a:t>
            </a:r>
            <a:endParaRPr lang="sl-SI" dirty="0"/>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r>
              <a:rPr lang="sl-SI"/>
              <a:t>1</a:t>
            </a:r>
            <a:endParaRPr lang="sl-SI" dirty="0"/>
          </a:p>
        </p:txBody>
      </p:sp>
    </p:spTree>
    <p:extLst>
      <p:ext uri="{BB962C8B-B14F-4D97-AF65-F5344CB8AC3E}">
        <p14:creationId xmlns:p14="http://schemas.microsoft.com/office/powerpoint/2010/main" val="30126575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6EE44E-ECFB-4536-9720-0BE3B78619A1}" type="datetimeFigureOut">
              <a:rPr lang="sl-SI" smtClean="0"/>
              <a:t>24.11.2023</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6502BABC-9D7C-44A7-BE89-204C288BA6B8}" type="slidenum">
              <a:rPr lang="sl-SI" smtClean="0"/>
              <a:t>‹#›</a:t>
            </a:fld>
            <a:endParaRPr lang="sl-SI"/>
          </a:p>
        </p:txBody>
      </p:sp>
    </p:spTree>
    <p:extLst>
      <p:ext uri="{BB962C8B-B14F-4D97-AF65-F5344CB8AC3E}">
        <p14:creationId xmlns:p14="http://schemas.microsoft.com/office/powerpoint/2010/main" val="41998192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6EE44E-ECFB-4536-9720-0BE3B78619A1}" type="datetimeFigureOut">
              <a:rPr lang="sl-SI" smtClean="0"/>
              <a:t>24.11.2023</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6502BABC-9D7C-44A7-BE89-204C288BA6B8}" type="slidenum">
              <a:rPr lang="sl-SI" smtClean="0"/>
              <a:t>‹#›</a:t>
            </a:fld>
            <a:endParaRPr lang="sl-SI"/>
          </a:p>
        </p:txBody>
      </p:sp>
    </p:spTree>
    <p:extLst>
      <p:ext uri="{BB962C8B-B14F-4D97-AF65-F5344CB8AC3E}">
        <p14:creationId xmlns:p14="http://schemas.microsoft.com/office/powerpoint/2010/main" val="147008750"/>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6EE44E-ECFB-4536-9720-0BE3B78619A1}" type="datetimeFigureOut">
              <a:rPr lang="sl-SI" smtClean="0"/>
              <a:t>24.11.2023</a:t>
            </a:fld>
            <a:r>
              <a:rPr lang="sl-SI"/>
              <a:t>M</a:t>
            </a:r>
            <a:endParaRPr lang="sl-SI" dirty="0"/>
          </a:p>
        </p:txBody>
      </p:sp>
      <p:sp>
        <p:nvSpPr>
          <p:cNvPr id="8" name="Footer Placeholder 7"/>
          <p:cNvSpPr>
            <a:spLocks noGrp="1"/>
          </p:cNvSpPr>
          <p:nvPr>
            <p:ph type="ftr" sz="quarter" idx="11"/>
          </p:nvPr>
        </p:nvSpPr>
        <p:spPr/>
        <p:txBody>
          <a:bodyPr/>
          <a:lstStyle/>
          <a:p>
            <a:endParaRPr lang="sl-SI"/>
          </a:p>
        </p:txBody>
      </p:sp>
      <p:sp>
        <p:nvSpPr>
          <p:cNvPr id="9" name="Slide Number Placeholder 8"/>
          <p:cNvSpPr>
            <a:spLocks noGrp="1"/>
          </p:cNvSpPr>
          <p:nvPr>
            <p:ph type="sldNum" sz="quarter" idx="12"/>
          </p:nvPr>
        </p:nvSpPr>
        <p:spPr/>
        <p:txBody>
          <a:bodyPr/>
          <a:lstStyle/>
          <a:p>
            <a:r>
              <a:rPr lang="sl-SI"/>
              <a:t>1</a:t>
            </a:r>
            <a:endParaRPr lang="sl-SI" dirty="0"/>
          </a:p>
        </p:txBody>
      </p:sp>
      <p:sp>
        <p:nvSpPr>
          <p:cNvPr id="10" name="Title 9"/>
          <p:cNvSpPr>
            <a:spLocks noGrp="1"/>
          </p:cNvSpPr>
          <p:nvPr>
            <p:ph type="title"/>
          </p:nvPr>
        </p:nvSpPr>
        <p:spPr/>
        <p:txBody>
          <a:bodyPr/>
          <a:lstStyle/>
          <a:p>
            <a:r>
              <a:rPr lang="en-US"/>
              <a:t>Click to edit Master title style</a:t>
            </a:r>
            <a:endParaRPr lang="sl-SI"/>
          </a:p>
        </p:txBody>
      </p:sp>
    </p:spTree>
    <p:extLst>
      <p:ext uri="{BB962C8B-B14F-4D97-AF65-F5344CB8AC3E}">
        <p14:creationId xmlns:p14="http://schemas.microsoft.com/office/powerpoint/2010/main" val="8640162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4" name="Date Placeholder 3"/>
          <p:cNvSpPr>
            <a:spLocks noGrp="1"/>
          </p:cNvSpPr>
          <p:nvPr>
            <p:ph type="dt" sz="half" idx="10"/>
          </p:nvPr>
        </p:nvSpPr>
        <p:spPr/>
        <p:txBody>
          <a:bodyPr/>
          <a:lstStyle/>
          <a:p>
            <a:fld id="{296EE44E-ECFB-4536-9720-0BE3B78619A1}" type="datetimeFigureOut">
              <a:rPr lang="sl-SI" smtClean="0"/>
              <a:t>24.11.2023</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6502BABC-9D7C-44A7-BE89-204C288BA6B8}" type="slidenum">
              <a:rPr lang="sl-SI" smtClean="0"/>
              <a:t>‹#›</a:t>
            </a:fld>
            <a:endParaRPr lang="sl-SI"/>
          </a:p>
        </p:txBody>
      </p:sp>
      <p:sp>
        <p:nvSpPr>
          <p:cNvPr id="7" name="Title 6"/>
          <p:cNvSpPr>
            <a:spLocks noGrp="1"/>
          </p:cNvSpPr>
          <p:nvPr>
            <p:ph type="title"/>
          </p:nvPr>
        </p:nvSpPr>
        <p:spPr/>
        <p:txBody>
          <a:bodyPr/>
          <a:lstStyle/>
          <a:p>
            <a:r>
              <a:rPr lang="sl-SI"/>
              <a:t>Click to edit Master title style</a:t>
            </a:r>
            <a:endParaRPr lang="en-US"/>
          </a:p>
        </p:txBody>
      </p:sp>
    </p:spTree>
    <p:extLst>
      <p:ext uri="{BB962C8B-B14F-4D97-AF65-F5344CB8AC3E}">
        <p14:creationId xmlns:p14="http://schemas.microsoft.com/office/powerpoint/2010/main" val="415609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96EE44E-ECFB-4536-9720-0BE3B78619A1}" type="datetimeFigureOut">
              <a:rPr lang="sl-SI" smtClean="0"/>
              <a:t>24.11.2023</a:t>
            </a:fld>
            <a:r>
              <a:rPr lang="sl-SI"/>
              <a:t>M</a:t>
            </a:r>
            <a:endParaRPr lang="sl-SI"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sl-SI"/>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r>
              <a:rPr lang="sl-SI"/>
              <a:t>1</a:t>
            </a:r>
            <a:endParaRPr lang="sl-SI" dirty="0"/>
          </a:p>
        </p:txBody>
      </p:sp>
    </p:spTree>
    <p:extLst>
      <p:ext uri="{BB962C8B-B14F-4D97-AF65-F5344CB8AC3E}">
        <p14:creationId xmlns:p14="http://schemas.microsoft.com/office/powerpoint/2010/main" val="1752973462"/>
      </p:ext>
    </p:extLst>
  </p:cSld>
  <p:clrMap bg1="lt1" tx1="dk1" bg2="lt2" tx2="dk2" accent1="accent1" accent2="accent2" accent3="accent3" accent4="accent4" accent5="accent5" accent6="accent6" hlink="hlink" folHlink="folHlink"/>
  <p:sldLayoutIdLst>
    <p:sldLayoutId id="2147484089" r:id="rId1"/>
    <p:sldLayoutId id="2147484090" r:id="rId2"/>
    <p:sldLayoutId id="2147484091" r:id="rId3"/>
    <p:sldLayoutId id="2147484092" r:id="rId4"/>
    <p:sldLayoutId id="2147484093" r:id="rId5"/>
    <p:sldLayoutId id="2147484094" r:id="rId6"/>
    <p:sldLayoutId id="2147484095" r:id="rId7"/>
    <p:sldLayoutId id="2147484096" r:id="rId8"/>
    <p:sldLayoutId id="2147484097" r:id="rId9"/>
    <p:sldLayoutId id="2147484098" r:id="rId10"/>
    <p:sldLayoutId id="2147484099" r:id="rId11"/>
    <p:sldLayoutId id="2147484100" r:id="rId12"/>
    <p:sldLayoutId id="2147484101" r:id="rId13"/>
    <p:sldLayoutId id="2147484102" r:id="rId14"/>
    <p:sldLayoutId id="2147484103" r:id="rId15"/>
    <p:sldLayoutId id="2147484104" r:id="rId16"/>
    <p:sldLayoutId id="2147484105" r:id="rId17"/>
    <p:sldLayoutId id="2147483859" r:id="rId18"/>
    <p:sldLayoutId id="2147483650" r:id="rId19"/>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7.png"/><Relationship Id="rId7"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2.png"/><Relationship Id="rId4" Type="http://schemas.openxmlformats.org/officeDocument/2006/relationships/hyperlink" Target="http://www.radiosalomon.si/" TargetMode="External"/><Relationship Id="rId9"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hyperlink" Target="https://www.youtube.com/watch?v=i6plUKpFUmY" TargetMode="External"/><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hyperlink" Target="https://radiokrka.svet24.si/clanek/novice/odprta-vrata-solskega-centra-novo-mesto-1093415" TargetMode="External"/><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hyperlink" Target="https://radiokrka.svet24.si/clanek/novice/dan-odprtih-vrat-solskega-centra-novo-mesto-1094143"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1.png"/><Relationship Id="rId7"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hyperlink" Target="https://www.tiktok.com/@radiokrka/video/7302033174077508897" TargetMode="External"/><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radiokrka.svet24.si/clanek/novice/dan-odprtih-vrat-na-srednji-zdravstveni-in-kemijski-soli-1094613" TargetMode="External"/><Relationship Id="rId2" Type="http://schemas.openxmlformats.org/officeDocument/2006/relationships/hyperlink" Target="https://radiokrka.svet24.si/clanek/novice/odprta-vrata-solskega-centra-novo-mesto-1093415"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AutoShape 2" descr="Rezultat iskanja slik za Green &amp; Blue Bunting Banner transpar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sp>
        <p:nvSpPr>
          <p:cNvPr id="3" name="AutoShape 4" descr="Rezultat iskanja slik za Green &amp; Blue Bunting Banner transparent"/>
          <p:cNvSpPr>
            <a:spLocks noChangeAspect="1" noChangeArrowheads="1"/>
          </p:cNvSpPr>
          <p:nvPr/>
        </p:nvSpPr>
        <p:spPr bwMode="auto">
          <a:xfrm>
            <a:off x="307975" y="7937"/>
            <a:ext cx="1542090" cy="154209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pic>
        <p:nvPicPr>
          <p:cNvPr id="12" name="Picture 11"/>
          <p:cNvPicPr>
            <a:picLocks noChangeAspect="1"/>
          </p:cNvPicPr>
          <p:nvPr/>
        </p:nvPicPr>
        <p:blipFill>
          <a:blip r:embed="rId3"/>
          <a:stretch>
            <a:fillRect/>
          </a:stretch>
        </p:blipFill>
        <p:spPr>
          <a:xfrm>
            <a:off x="122879" y="6425925"/>
            <a:ext cx="764183" cy="304389"/>
          </a:xfrm>
          <a:prstGeom prst="rect">
            <a:avLst/>
          </a:prstGeom>
        </p:spPr>
      </p:pic>
      <p:pic>
        <p:nvPicPr>
          <p:cNvPr id="11" name="Slika 10">
            <a:extLst>
              <a:ext uri="{FF2B5EF4-FFF2-40B4-BE49-F238E27FC236}">
                <a16:creationId xmlns:a16="http://schemas.microsoft.com/office/drawing/2014/main" xmlns="" id="{FE264FDE-4EB0-4F48-A1F3-045A5A12FDB8}"/>
              </a:ext>
            </a:extLst>
          </p:cNvPr>
          <p:cNvPicPr>
            <a:picLocks noChangeAspect="1"/>
          </p:cNvPicPr>
          <p:nvPr/>
        </p:nvPicPr>
        <p:blipFill>
          <a:blip r:embed="rId4"/>
          <a:stretch>
            <a:fillRect/>
          </a:stretch>
        </p:blipFill>
        <p:spPr>
          <a:xfrm>
            <a:off x="97398" y="336064"/>
            <a:ext cx="683746" cy="447691"/>
          </a:xfrm>
          <a:prstGeom prst="rect">
            <a:avLst/>
          </a:prstGeom>
        </p:spPr>
      </p:pic>
      <p:sp>
        <p:nvSpPr>
          <p:cNvPr id="15" name="TextBox 13">
            <a:extLst>
              <a:ext uri="{FF2B5EF4-FFF2-40B4-BE49-F238E27FC236}">
                <a16:creationId xmlns:a16="http://schemas.microsoft.com/office/drawing/2014/main" xmlns="" id="{ADA10437-5811-4D2C-A576-BF7E7F319629}"/>
              </a:ext>
            </a:extLst>
          </p:cNvPr>
          <p:cNvSpPr txBox="1"/>
          <p:nvPr/>
        </p:nvSpPr>
        <p:spPr>
          <a:xfrm>
            <a:off x="1552291" y="384055"/>
            <a:ext cx="3008859" cy="369332"/>
          </a:xfrm>
          <a:prstGeom prst="rect">
            <a:avLst/>
          </a:prstGeom>
          <a:noFill/>
        </p:spPr>
        <p:txBody>
          <a:bodyPr wrap="square" rtlCol="0">
            <a:spAutoFit/>
          </a:bodyPr>
          <a:lstStyle/>
          <a:p>
            <a:r>
              <a:rPr lang="en-US" dirty="0">
                <a:solidFill>
                  <a:schemeClr val="bg1">
                    <a:lumMod val="50000"/>
                  </a:schemeClr>
                </a:solidFill>
                <a:latin typeface="Impact" panose="020B0806030902050204" pitchFamily="34" charset="0"/>
                <a:ea typeface="Platelet Medium" charset="0"/>
                <a:cs typeface="Platelet Medium" charset="0"/>
              </a:rPr>
              <a:t>RADIJSKE POSTAJE</a:t>
            </a:r>
          </a:p>
        </p:txBody>
      </p:sp>
      <p:pic>
        <p:nvPicPr>
          <p:cNvPr id="13" name="Slika 12">
            <a:extLst>
              <a:ext uri="{FF2B5EF4-FFF2-40B4-BE49-F238E27FC236}">
                <a16:creationId xmlns:a16="http://schemas.microsoft.com/office/drawing/2014/main" xmlns="" id="{D4483936-813B-8F57-156E-948F96D73AC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00473" y="3429000"/>
            <a:ext cx="4385570" cy="3289178"/>
          </a:xfrm>
          <a:prstGeom prst="rect">
            <a:avLst/>
          </a:prstGeom>
        </p:spPr>
      </p:pic>
      <p:sp>
        <p:nvSpPr>
          <p:cNvPr id="14" name="Rectangle 20">
            <a:extLst>
              <a:ext uri="{FF2B5EF4-FFF2-40B4-BE49-F238E27FC236}">
                <a16:creationId xmlns:a16="http://schemas.microsoft.com/office/drawing/2014/main" xmlns="" id="{2B6E965F-B9EE-BDEE-8837-092D96B94F50}"/>
              </a:ext>
            </a:extLst>
          </p:cNvPr>
          <p:cNvSpPr/>
          <p:nvPr/>
        </p:nvSpPr>
        <p:spPr>
          <a:xfrm>
            <a:off x="1434987" y="4226583"/>
            <a:ext cx="3950800" cy="1569660"/>
          </a:xfrm>
          <a:prstGeom prst="rect">
            <a:avLst/>
          </a:prstGeom>
        </p:spPr>
        <p:txBody>
          <a:bodyPr wrap="square">
            <a:spAutoFit/>
          </a:bodyPr>
          <a:lstStyle/>
          <a:p>
            <a:r>
              <a:rPr lang="sl-SI" sz="32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rPr>
              <a:t>DAN ODPRTIH VRAT ŠOLSKEGA CENTRA NOVO MESTO 2023</a:t>
            </a:r>
          </a:p>
        </p:txBody>
      </p:sp>
      <p:pic>
        <p:nvPicPr>
          <p:cNvPr id="9" name="Slika 8">
            <a:extLst>
              <a:ext uri="{FF2B5EF4-FFF2-40B4-BE49-F238E27FC236}">
                <a16:creationId xmlns:a16="http://schemas.microsoft.com/office/drawing/2014/main" xmlns="" id="{169EDC22-6A75-FCBA-F9E9-8926541623A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04482" y="160338"/>
            <a:ext cx="4697826" cy="3523369"/>
          </a:xfrm>
          <a:prstGeom prst="rect">
            <a:avLst/>
          </a:prstGeom>
        </p:spPr>
      </p:pic>
      <p:pic>
        <p:nvPicPr>
          <p:cNvPr id="7" name="Slika 6">
            <a:extLst>
              <a:ext uri="{FF2B5EF4-FFF2-40B4-BE49-F238E27FC236}">
                <a16:creationId xmlns:a16="http://schemas.microsoft.com/office/drawing/2014/main" xmlns="" id="{5DE89DCA-4059-7A1E-2270-4E5BFAEAF69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52291" y="778984"/>
            <a:ext cx="3950800" cy="2963100"/>
          </a:xfrm>
          <a:prstGeom prst="rect">
            <a:avLst/>
          </a:prstGeom>
        </p:spPr>
      </p:pic>
    </p:spTree>
    <p:extLst>
      <p:ext uri="{BB962C8B-B14F-4D97-AF65-F5344CB8AC3E}">
        <p14:creationId xmlns:p14="http://schemas.microsoft.com/office/powerpoint/2010/main" val="1939394953"/>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1586" y="3442406"/>
            <a:ext cx="4936830" cy="3287908"/>
          </a:xfrm>
          <a:prstGeom prst="rect">
            <a:avLst/>
          </a:prstGeom>
          <a:effectLst>
            <a:outerShdw blurRad="50800" dist="38100" dir="2700000" algn="tl" rotWithShape="0">
              <a:prstClr val="black">
                <a:alpha val="40000"/>
              </a:prstClr>
            </a:outerShdw>
          </a:effectLst>
        </p:spPr>
      </p:pic>
      <p:sp>
        <p:nvSpPr>
          <p:cNvPr id="10" name="Rectangle 9"/>
          <p:cNvSpPr/>
          <p:nvPr/>
        </p:nvSpPr>
        <p:spPr>
          <a:xfrm>
            <a:off x="1514474" y="1796318"/>
            <a:ext cx="6990320" cy="1938992"/>
          </a:xfrm>
          <a:prstGeom prst="rect">
            <a:avLst/>
          </a:prstGeom>
        </p:spPr>
        <p:txBody>
          <a:bodyPr wrap="square">
            <a:spAutoFit/>
          </a:bodyPr>
          <a:lstStyle/>
          <a:p>
            <a:r>
              <a:rPr lang="en-GB" sz="1500" dirty="0"/>
              <a:t>Z </a:t>
            </a:r>
            <a:r>
              <a:rPr lang="en-GB" sz="1500" dirty="0" err="1"/>
              <a:t>dolgoletno</a:t>
            </a:r>
            <a:r>
              <a:rPr lang="en-GB" sz="1500" dirty="0"/>
              <a:t> </a:t>
            </a:r>
            <a:r>
              <a:rPr lang="en-GB" sz="1500" dirty="0" err="1"/>
              <a:t>tradicijo</a:t>
            </a:r>
            <a:r>
              <a:rPr lang="en-GB" sz="1500" dirty="0"/>
              <a:t> Radio Krka </a:t>
            </a:r>
            <a:r>
              <a:rPr lang="en-GB" sz="1500" dirty="0" err="1"/>
              <a:t>ostaja</a:t>
            </a:r>
            <a:r>
              <a:rPr lang="en-GB" sz="1500" dirty="0"/>
              <a:t> </a:t>
            </a:r>
            <a:r>
              <a:rPr lang="en-GB" sz="1500" dirty="0" err="1"/>
              <a:t>ena</a:t>
            </a:r>
            <a:r>
              <a:rPr lang="en-GB" sz="1500" dirty="0"/>
              <a:t> </a:t>
            </a:r>
            <a:r>
              <a:rPr lang="en-GB" sz="1500" dirty="0" err="1"/>
              <a:t>izmed</a:t>
            </a:r>
            <a:r>
              <a:rPr lang="en-GB" sz="1500" dirty="0"/>
              <a:t> </a:t>
            </a:r>
            <a:r>
              <a:rPr lang="en-GB" sz="1500" dirty="0" err="1"/>
              <a:t>močnejših</a:t>
            </a:r>
            <a:r>
              <a:rPr lang="en-GB" sz="1500" dirty="0"/>
              <a:t> </a:t>
            </a:r>
            <a:r>
              <a:rPr lang="en-GB" sz="1500" dirty="0" err="1"/>
              <a:t>blagovnih</a:t>
            </a:r>
            <a:r>
              <a:rPr lang="en-GB" sz="1500" dirty="0"/>
              <a:t> </a:t>
            </a:r>
            <a:r>
              <a:rPr lang="en-GB" sz="1500" dirty="0" err="1"/>
              <a:t>znamk</a:t>
            </a:r>
            <a:r>
              <a:rPr lang="en-GB" sz="1500" dirty="0"/>
              <a:t> </a:t>
            </a:r>
            <a:r>
              <a:rPr lang="en-GB" sz="1500" dirty="0" err="1"/>
              <a:t>na</a:t>
            </a:r>
            <a:r>
              <a:rPr lang="en-GB" sz="1500" dirty="0"/>
              <a:t> </a:t>
            </a:r>
            <a:r>
              <a:rPr lang="en-GB" sz="1500" dirty="0" err="1"/>
              <a:t>področju</a:t>
            </a:r>
            <a:r>
              <a:rPr lang="en-GB" sz="1500" dirty="0"/>
              <a:t> </a:t>
            </a:r>
            <a:r>
              <a:rPr lang="en-GB" sz="1500" dirty="0" err="1"/>
              <a:t>Jugovzhodne</a:t>
            </a:r>
            <a:r>
              <a:rPr lang="en-GB" sz="1500" dirty="0"/>
              <a:t> </a:t>
            </a:r>
            <a:r>
              <a:rPr lang="en-GB" sz="1500" dirty="0" err="1"/>
              <a:t>Slovenije</a:t>
            </a:r>
            <a:r>
              <a:rPr lang="en-GB" sz="1500" dirty="0"/>
              <a:t>. </a:t>
            </a:r>
            <a:r>
              <a:rPr lang="en-GB" sz="1500" dirty="0" err="1"/>
              <a:t>Kot</a:t>
            </a:r>
            <a:r>
              <a:rPr lang="en-GB" sz="1500" dirty="0"/>
              <a:t> </a:t>
            </a:r>
            <a:r>
              <a:rPr lang="en-GB" sz="1500" dirty="0" err="1"/>
              <a:t>edini</a:t>
            </a:r>
            <a:r>
              <a:rPr lang="en-GB" sz="1500" dirty="0"/>
              <a:t> </a:t>
            </a:r>
            <a:r>
              <a:rPr lang="en-GB" sz="1500" dirty="0" err="1"/>
              <a:t>lokalni</a:t>
            </a:r>
            <a:r>
              <a:rPr lang="en-GB" sz="1500" dirty="0"/>
              <a:t> radio, ki program </a:t>
            </a:r>
            <a:r>
              <a:rPr lang="en-GB" sz="1500" dirty="0" err="1"/>
              <a:t>oddaja</a:t>
            </a:r>
            <a:r>
              <a:rPr lang="en-GB" sz="1500" dirty="0"/>
              <a:t> v </a:t>
            </a:r>
            <a:r>
              <a:rPr lang="en-GB" sz="1500" dirty="0" err="1"/>
              <a:t>živo</a:t>
            </a:r>
            <a:r>
              <a:rPr lang="en-GB" sz="1500" dirty="0"/>
              <a:t> </a:t>
            </a:r>
            <a:r>
              <a:rPr lang="en-GB" sz="1500" dirty="0" err="1"/>
              <a:t>iz</a:t>
            </a:r>
            <a:r>
              <a:rPr lang="en-GB" sz="1500" dirty="0"/>
              <a:t> </a:t>
            </a:r>
            <a:r>
              <a:rPr lang="en-GB" sz="1500" dirty="0" err="1"/>
              <a:t>studia</a:t>
            </a:r>
            <a:r>
              <a:rPr lang="en-GB" sz="1500" dirty="0"/>
              <a:t> v Novem </a:t>
            </a:r>
            <a:r>
              <a:rPr lang="en-GB" sz="1500" dirty="0" err="1"/>
              <a:t>mestu</a:t>
            </a:r>
            <a:r>
              <a:rPr lang="en-GB" sz="1500" dirty="0"/>
              <a:t>, je radio Krka </a:t>
            </a:r>
            <a:r>
              <a:rPr lang="en-GB" sz="1500" dirty="0" err="1"/>
              <a:t>močno</a:t>
            </a:r>
            <a:r>
              <a:rPr lang="en-GB" sz="1500" dirty="0"/>
              <a:t> </a:t>
            </a:r>
            <a:r>
              <a:rPr lang="en-GB" sz="1500" dirty="0" err="1"/>
              <a:t>vpet</a:t>
            </a:r>
            <a:r>
              <a:rPr lang="en-GB" sz="1500" dirty="0"/>
              <a:t> v </a:t>
            </a:r>
            <a:r>
              <a:rPr lang="en-GB" sz="1500" dirty="0" err="1"/>
              <a:t>domače</a:t>
            </a:r>
            <a:r>
              <a:rPr lang="en-GB" sz="1500" dirty="0"/>
              <a:t>, </a:t>
            </a:r>
            <a:r>
              <a:rPr lang="en-GB" sz="1500" dirty="0" err="1"/>
              <a:t>lokalne</a:t>
            </a:r>
            <a:r>
              <a:rPr lang="en-GB" sz="1500" dirty="0"/>
              <a:t> </a:t>
            </a:r>
            <a:r>
              <a:rPr lang="en-GB" sz="1500" dirty="0" err="1"/>
              <a:t>dogodke</a:t>
            </a:r>
            <a:r>
              <a:rPr lang="en-GB" sz="1500" dirty="0"/>
              <a:t> in </a:t>
            </a:r>
            <a:r>
              <a:rPr lang="en-GB" sz="1500" dirty="0" err="1"/>
              <a:t>dogajanje</a:t>
            </a:r>
            <a:r>
              <a:rPr lang="en-GB" sz="1500" dirty="0"/>
              <a:t>, o </a:t>
            </a:r>
            <a:r>
              <a:rPr lang="en-GB" sz="1500" dirty="0" err="1"/>
              <a:t>katerih</a:t>
            </a:r>
            <a:r>
              <a:rPr lang="en-GB" sz="1500" dirty="0"/>
              <a:t> </a:t>
            </a:r>
            <a:r>
              <a:rPr lang="en-GB" sz="1500" dirty="0" err="1"/>
              <a:t>redno</a:t>
            </a:r>
            <a:r>
              <a:rPr lang="en-GB" sz="1500" dirty="0"/>
              <a:t> in </a:t>
            </a:r>
            <a:r>
              <a:rPr lang="en-GB" sz="1500" dirty="0" err="1"/>
              <a:t>ažurno</a:t>
            </a:r>
            <a:r>
              <a:rPr lang="en-GB" sz="1500" dirty="0"/>
              <a:t> </a:t>
            </a:r>
            <a:r>
              <a:rPr lang="en-GB" sz="1500" dirty="0" err="1"/>
              <a:t>poroča</a:t>
            </a:r>
            <a:r>
              <a:rPr lang="en-GB" sz="1500" dirty="0"/>
              <a:t> </a:t>
            </a:r>
            <a:r>
              <a:rPr lang="en-GB" sz="1500" dirty="0" err="1"/>
              <a:t>tako</a:t>
            </a:r>
            <a:r>
              <a:rPr lang="en-GB" sz="1500" dirty="0"/>
              <a:t> v </a:t>
            </a:r>
            <a:r>
              <a:rPr lang="en-GB" sz="1500" dirty="0" err="1"/>
              <a:t>moderiranem</a:t>
            </a:r>
            <a:r>
              <a:rPr lang="en-GB" sz="1500" dirty="0"/>
              <a:t> </a:t>
            </a:r>
            <a:r>
              <a:rPr lang="en-GB" sz="1500" dirty="0" err="1"/>
              <a:t>programu</a:t>
            </a:r>
            <a:r>
              <a:rPr lang="en-GB" sz="1500" dirty="0"/>
              <a:t>, </a:t>
            </a:r>
            <a:r>
              <a:rPr lang="en-GB" sz="1500" dirty="0" err="1"/>
              <a:t>kot</a:t>
            </a:r>
            <a:r>
              <a:rPr lang="en-GB" sz="1500" dirty="0"/>
              <a:t> </a:t>
            </a:r>
            <a:r>
              <a:rPr lang="en-GB" sz="1500" dirty="0" err="1"/>
              <a:t>bogatem</a:t>
            </a:r>
            <a:r>
              <a:rPr lang="en-GB" sz="1500" dirty="0"/>
              <a:t> </a:t>
            </a:r>
            <a:r>
              <a:rPr lang="en-GB" sz="1500" dirty="0" err="1"/>
              <a:t>informativnem</a:t>
            </a:r>
            <a:r>
              <a:rPr lang="en-GB" sz="1500" dirty="0"/>
              <a:t> </a:t>
            </a:r>
            <a:r>
              <a:rPr lang="en-GB" sz="1500" dirty="0" err="1"/>
              <a:t>programu</a:t>
            </a:r>
            <a:r>
              <a:rPr lang="en-GB" sz="1500" dirty="0"/>
              <a:t> </a:t>
            </a:r>
            <a:r>
              <a:rPr lang="en-GB" sz="1500" dirty="0" err="1"/>
              <a:t>ter</a:t>
            </a:r>
            <a:r>
              <a:rPr lang="en-GB" sz="1500" dirty="0"/>
              <a:t> </a:t>
            </a:r>
            <a:r>
              <a:rPr lang="en-GB" sz="1500" dirty="0" err="1"/>
              <a:t>spletni</a:t>
            </a:r>
            <a:r>
              <a:rPr lang="en-GB" sz="1500" dirty="0"/>
              <a:t> </a:t>
            </a:r>
            <a:r>
              <a:rPr lang="en-GB" sz="1500" dirty="0" err="1"/>
              <a:t>strani</a:t>
            </a:r>
            <a:r>
              <a:rPr lang="en-GB" sz="1500" dirty="0"/>
              <a:t>, pa </a:t>
            </a:r>
            <a:r>
              <a:rPr lang="en-GB" sz="1500" dirty="0" err="1"/>
              <a:t>tudi</a:t>
            </a:r>
            <a:r>
              <a:rPr lang="en-GB" sz="1500" dirty="0"/>
              <a:t> </a:t>
            </a:r>
            <a:r>
              <a:rPr lang="en-GB" sz="1500" dirty="0" err="1"/>
              <a:t>večini</a:t>
            </a:r>
            <a:r>
              <a:rPr lang="en-GB" sz="1500" dirty="0"/>
              <a:t> </a:t>
            </a:r>
            <a:r>
              <a:rPr lang="en-GB" sz="1500" dirty="0" err="1"/>
              <a:t>družbenih</a:t>
            </a:r>
            <a:r>
              <a:rPr lang="en-GB" sz="1500" dirty="0"/>
              <a:t> </a:t>
            </a:r>
            <a:r>
              <a:rPr lang="en-GB" sz="1500" dirty="0" err="1"/>
              <a:t>omrežij</a:t>
            </a:r>
            <a:r>
              <a:rPr lang="en-GB" sz="1500" dirty="0"/>
              <a:t>. </a:t>
            </a:r>
            <a:r>
              <a:rPr lang="en-GB" sz="1500" dirty="0" err="1"/>
              <a:t>Pomlajena</a:t>
            </a:r>
            <a:r>
              <a:rPr lang="en-GB" sz="1500" dirty="0"/>
              <a:t> in </a:t>
            </a:r>
            <a:r>
              <a:rPr lang="en-GB" sz="1500" dirty="0" err="1"/>
              <a:t>simpatična</a:t>
            </a:r>
            <a:r>
              <a:rPr lang="en-GB" sz="1500" dirty="0"/>
              <a:t> </a:t>
            </a:r>
            <a:r>
              <a:rPr lang="en-GB" sz="1500" dirty="0" err="1"/>
              <a:t>ekipa</a:t>
            </a:r>
            <a:r>
              <a:rPr lang="en-GB" sz="1500" dirty="0"/>
              <a:t> </a:t>
            </a:r>
            <a:r>
              <a:rPr lang="en-GB" sz="1500" dirty="0" err="1"/>
              <a:t>domačih</a:t>
            </a:r>
            <a:r>
              <a:rPr lang="en-GB" sz="1500" dirty="0"/>
              <a:t> </a:t>
            </a:r>
            <a:r>
              <a:rPr lang="en-GB" sz="1500" dirty="0" err="1"/>
              <a:t>voditeljev</a:t>
            </a:r>
            <a:r>
              <a:rPr lang="en-GB" sz="1500" dirty="0"/>
              <a:t> pa je s </a:t>
            </a:r>
            <a:r>
              <a:rPr lang="en-GB" sz="1500" dirty="0" err="1"/>
              <a:t>svojo</a:t>
            </a:r>
            <a:r>
              <a:rPr lang="en-GB" sz="1500" dirty="0"/>
              <a:t> </a:t>
            </a:r>
            <a:r>
              <a:rPr lang="en-GB" sz="1500" dirty="0" err="1"/>
              <a:t>pripadnostjo</a:t>
            </a:r>
            <a:r>
              <a:rPr lang="en-GB" sz="1500" dirty="0"/>
              <a:t> in </a:t>
            </a:r>
            <a:r>
              <a:rPr lang="en-GB" sz="1500" dirty="0" err="1"/>
              <a:t>predanostjo</a:t>
            </a:r>
            <a:r>
              <a:rPr lang="en-GB" sz="1500" dirty="0"/>
              <a:t> </a:t>
            </a:r>
            <a:r>
              <a:rPr lang="en-GB" sz="1500" dirty="0" err="1"/>
              <a:t>domačim</a:t>
            </a:r>
            <a:r>
              <a:rPr lang="en-GB" sz="1500" dirty="0"/>
              <a:t> </a:t>
            </a:r>
            <a:r>
              <a:rPr lang="en-GB" sz="1500" dirty="0" err="1"/>
              <a:t>krajem</a:t>
            </a:r>
            <a:r>
              <a:rPr lang="en-GB" sz="1500" dirty="0"/>
              <a:t> </a:t>
            </a:r>
            <a:r>
              <a:rPr lang="en-GB" sz="1500" dirty="0" err="1"/>
              <a:t>številka</a:t>
            </a:r>
            <a:r>
              <a:rPr lang="en-GB" sz="1500" dirty="0"/>
              <a:t> </a:t>
            </a:r>
            <a:r>
              <a:rPr lang="en-GB" sz="1500" dirty="0" err="1"/>
              <a:t>ena</a:t>
            </a:r>
            <a:r>
              <a:rPr lang="en-GB" sz="1500" dirty="0"/>
              <a:t> v </a:t>
            </a:r>
            <a:r>
              <a:rPr lang="en-GB" sz="1500" dirty="0" err="1"/>
              <a:t>srcih</a:t>
            </a:r>
            <a:r>
              <a:rPr lang="en-GB" sz="1500" dirty="0"/>
              <a:t> </a:t>
            </a:r>
            <a:r>
              <a:rPr lang="en-GB" sz="1500" dirty="0" err="1"/>
              <a:t>prebivalcev</a:t>
            </a:r>
            <a:r>
              <a:rPr lang="en-GB" sz="1500" dirty="0"/>
              <a:t> </a:t>
            </a:r>
            <a:r>
              <a:rPr lang="en-GB" sz="1500" dirty="0" err="1"/>
              <a:t>regije</a:t>
            </a:r>
            <a:r>
              <a:rPr lang="en-GB" sz="1500" dirty="0"/>
              <a:t>. </a:t>
            </a:r>
            <a:r>
              <a:rPr lang="en-GB" sz="1500" dirty="0" err="1"/>
              <a:t>Glasbeni</a:t>
            </a:r>
            <a:r>
              <a:rPr lang="en-GB" sz="1500" dirty="0"/>
              <a:t> </a:t>
            </a:r>
            <a:r>
              <a:rPr lang="en-GB" sz="1500" dirty="0" err="1"/>
              <a:t>izbor</a:t>
            </a:r>
            <a:r>
              <a:rPr lang="en-GB" sz="1500" dirty="0"/>
              <a:t> so </a:t>
            </a:r>
            <a:r>
              <a:rPr lang="en-GB" sz="1500" dirty="0" err="1"/>
              <a:t>hiti</a:t>
            </a:r>
            <a:r>
              <a:rPr lang="en-GB" sz="1500" dirty="0"/>
              <a:t> </a:t>
            </a:r>
            <a:r>
              <a:rPr lang="en-GB" sz="1500" dirty="0" err="1"/>
              <a:t>vseh</a:t>
            </a:r>
            <a:r>
              <a:rPr lang="en-GB" sz="1500" dirty="0"/>
              <a:t> </a:t>
            </a:r>
            <a:r>
              <a:rPr lang="en-GB" sz="1500" dirty="0" err="1"/>
              <a:t>časov</a:t>
            </a:r>
            <a:r>
              <a:rPr lang="en-GB" sz="1500" dirty="0"/>
              <a:t>.</a:t>
            </a:r>
            <a:endParaRPr lang="sl-SI" sz="1500" dirty="0">
              <a:solidFill>
                <a:schemeClr val="bg2">
                  <a:lumMod val="25000"/>
                </a:schemeClr>
              </a:solidFill>
              <a:latin typeface="Calibri Light" panose="020F0302020204030204" pitchFamily="34" charset="0"/>
              <a:ea typeface="Arial" charset="0"/>
              <a:cs typeface="Calibri Light" panose="020F0302020204030204" pitchFamily="34" charset="0"/>
              <a:hlinkClick r:id="rId4"/>
            </a:endParaRPr>
          </a:p>
        </p:txBody>
      </p:sp>
      <p:sp>
        <p:nvSpPr>
          <p:cNvPr id="19" name="TextBox 18"/>
          <p:cNvSpPr txBox="1"/>
          <p:nvPr/>
        </p:nvSpPr>
        <p:spPr>
          <a:xfrm>
            <a:off x="2781876" y="1213372"/>
            <a:ext cx="3788684" cy="338554"/>
          </a:xfrm>
          <a:prstGeom prst="rect">
            <a:avLst/>
          </a:prstGeom>
          <a:noFill/>
        </p:spPr>
        <p:txBody>
          <a:bodyPr wrap="square" rtlCol="0">
            <a:spAutoFit/>
          </a:bodyPr>
          <a:lstStyle/>
          <a:p>
            <a:pPr algn="r"/>
            <a:r>
              <a:rPr lang="sl-SI" sz="1600" dirty="0">
                <a:solidFill>
                  <a:schemeClr val="bg2">
                    <a:lumMod val="50000"/>
                  </a:schemeClr>
                </a:solidFill>
                <a:latin typeface="Calibri Light" panose="020F0302020204030204" pitchFamily="34" charset="0"/>
                <a:cs typeface="Calibri Light" panose="020F0302020204030204" pitchFamily="34" charset="0"/>
              </a:rPr>
              <a:t>(Dolenjska, Bela Krajina, Posavje)</a:t>
            </a:r>
          </a:p>
        </p:txBody>
      </p:sp>
      <p:pic>
        <p:nvPicPr>
          <p:cNvPr id="20" name="Picture 19"/>
          <p:cNvPicPr>
            <a:picLocks noChangeAspect="1"/>
          </p:cNvPicPr>
          <p:nvPr/>
        </p:nvPicPr>
        <p:blipFill>
          <a:blip r:embed="rId5"/>
          <a:stretch>
            <a:fillRect/>
          </a:stretch>
        </p:blipFill>
        <p:spPr>
          <a:xfrm>
            <a:off x="122879" y="6425925"/>
            <a:ext cx="764183" cy="304389"/>
          </a:xfrm>
          <a:prstGeom prst="rect">
            <a:avLst/>
          </a:prstGeom>
        </p:spPr>
      </p:pic>
      <p:pic>
        <p:nvPicPr>
          <p:cNvPr id="25" name="Picture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33730" y="1111637"/>
            <a:ext cx="2011939" cy="389231"/>
          </a:xfrm>
          <a:prstGeom prst="rect">
            <a:avLst/>
          </a:prstGeom>
        </p:spPr>
      </p:pic>
      <p:pic>
        <p:nvPicPr>
          <p:cNvPr id="17" name="Slika 16">
            <a:extLst>
              <a:ext uri="{FF2B5EF4-FFF2-40B4-BE49-F238E27FC236}">
                <a16:creationId xmlns:a16="http://schemas.microsoft.com/office/drawing/2014/main" xmlns="" id="{2B11FED6-B0DC-4264-938F-A945A908022A}"/>
              </a:ext>
            </a:extLst>
          </p:cNvPr>
          <p:cNvPicPr>
            <a:picLocks noChangeAspect="1"/>
          </p:cNvPicPr>
          <p:nvPr/>
        </p:nvPicPr>
        <p:blipFill>
          <a:blip r:embed="rId7"/>
          <a:stretch>
            <a:fillRect/>
          </a:stretch>
        </p:blipFill>
        <p:spPr>
          <a:xfrm>
            <a:off x="97398" y="336064"/>
            <a:ext cx="683746" cy="447691"/>
          </a:xfrm>
          <a:prstGeom prst="rect">
            <a:avLst/>
          </a:prstGeom>
        </p:spPr>
      </p:pic>
      <p:sp>
        <p:nvSpPr>
          <p:cNvPr id="21" name="TextBox 13">
            <a:extLst>
              <a:ext uri="{FF2B5EF4-FFF2-40B4-BE49-F238E27FC236}">
                <a16:creationId xmlns:a16="http://schemas.microsoft.com/office/drawing/2014/main" xmlns="" id="{B2DCB19B-A4B7-449B-B3FB-1BBF6BC4959A}"/>
              </a:ext>
            </a:extLst>
          </p:cNvPr>
          <p:cNvSpPr txBox="1"/>
          <p:nvPr/>
        </p:nvSpPr>
        <p:spPr>
          <a:xfrm>
            <a:off x="1552291" y="384055"/>
            <a:ext cx="3008859" cy="369332"/>
          </a:xfrm>
          <a:prstGeom prst="rect">
            <a:avLst/>
          </a:prstGeom>
          <a:noFill/>
        </p:spPr>
        <p:txBody>
          <a:bodyPr wrap="square" rtlCol="0">
            <a:spAutoFit/>
          </a:bodyPr>
          <a:lstStyle/>
          <a:p>
            <a:r>
              <a:rPr lang="en-US" dirty="0">
                <a:solidFill>
                  <a:schemeClr val="bg1">
                    <a:lumMod val="50000"/>
                  </a:schemeClr>
                </a:solidFill>
                <a:latin typeface="Impact" panose="020B0806030902050204" pitchFamily="34" charset="0"/>
                <a:ea typeface="Platelet Medium" charset="0"/>
                <a:cs typeface="Platelet Medium" charset="0"/>
              </a:rPr>
              <a:t>RADIJSKE POSTAJE</a:t>
            </a:r>
          </a:p>
        </p:txBody>
      </p:sp>
      <p:pic>
        <p:nvPicPr>
          <p:cNvPr id="3" name="Slika 2">
            <a:extLst>
              <a:ext uri="{FF2B5EF4-FFF2-40B4-BE49-F238E27FC236}">
                <a16:creationId xmlns:a16="http://schemas.microsoft.com/office/drawing/2014/main" xmlns="" id="{E2B9927A-3D14-D717-CF11-4051871F77E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496230" y="279881"/>
            <a:ext cx="3591433" cy="2693575"/>
          </a:xfrm>
          <a:prstGeom prst="rect">
            <a:avLst/>
          </a:prstGeom>
        </p:spPr>
      </p:pic>
      <p:pic>
        <p:nvPicPr>
          <p:cNvPr id="5" name="Slika 4">
            <a:extLst>
              <a:ext uri="{FF2B5EF4-FFF2-40B4-BE49-F238E27FC236}">
                <a16:creationId xmlns:a16="http://schemas.microsoft.com/office/drawing/2014/main" xmlns="" id="{C1F77D27-E83A-60CA-758D-E0A93EA7E1C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496230" y="3544973"/>
            <a:ext cx="3591434" cy="2693575"/>
          </a:xfrm>
          <a:prstGeom prst="rect">
            <a:avLst/>
          </a:prstGeom>
        </p:spPr>
      </p:pic>
    </p:spTree>
    <p:extLst>
      <p:ext uri="{BB962C8B-B14F-4D97-AF65-F5344CB8AC3E}">
        <p14:creationId xmlns:p14="http://schemas.microsoft.com/office/powerpoint/2010/main" val="2012889334"/>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1513150" y="1183319"/>
            <a:ext cx="6622932" cy="2554545"/>
          </a:xfrm>
          <a:prstGeom prst="rect">
            <a:avLst/>
          </a:prstGeom>
        </p:spPr>
        <p:txBody>
          <a:bodyPr wrap="square">
            <a:spAutoFit/>
          </a:bodyPr>
          <a:lstStyle/>
          <a:p>
            <a:endParaRPr lang="sl-SI" dirty="0">
              <a:solidFill>
                <a:srgbClr val="FECE0C"/>
              </a:solidFill>
              <a:effectLst>
                <a:outerShdw blurRad="38100" dist="38100" dir="2700000" algn="tl">
                  <a:srgbClr val="000000">
                    <a:alpha val="43137"/>
                  </a:srgbClr>
                </a:outerShdw>
              </a:effectLst>
            </a:endParaRPr>
          </a:p>
          <a:p>
            <a:endParaRPr lang="en-US" sz="1400" dirty="0"/>
          </a:p>
          <a:p>
            <a:r>
              <a:rPr lang="en-US" sz="2000" dirty="0"/>
              <a:t/>
            </a:r>
            <a:br>
              <a:rPr lang="en-US" sz="2000" dirty="0"/>
            </a:br>
            <a:r>
              <a:rPr lang="en-US" sz="2000" dirty="0"/>
              <a:t/>
            </a:r>
            <a:br>
              <a:rPr lang="en-US" sz="2000" dirty="0"/>
            </a:br>
            <a:endParaRPr lang="sl-SI" sz="2000" dirty="0">
              <a:solidFill>
                <a:srgbClr val="BC1C1C"/>
              </a:solidFill>
              <a:latin typeface="Impact" panose="020B0806030902050204" pitchFamily="34" charset="0"/>
            </a:endParaRPr>
          </a:p>
          <a:p>
            <a:endParaRPr lang="en-US" sz="1400" dirty="0"/>
          </a:p>
          <a:p>
            <a:r>
              <a:rPr lang="en-US" dirty="0"/>
              <a:t/>
            </a:r>
            <a:br>
              <a:rPr lang="en-US" dirty="0"/>
            </a:br>
            <a:r>
              <a:rPr lang="en-US" dirty="0"/>
              <a:t/>
            </a:r>
            <a:br>
              <a:rPr lang="en-US" dirty="0"/>
            </a:br>
            <a:endParaRPr lang="sl-SI" dirty="0">
              <a:latin typeface="Calibri Light" panose="020F0302020204030204" pitchFamily="34" charset="0"/>
              <a:cs typeface="Calibri Light" panose="020F0302020204030204" pitchFamily="34" charset="0"/>
            </a:endParaRPr>
          </a:p>
        </p:txBody>
      </p:sp>
      <p:pic>
        <p:nvPicPr>
          <p:cNvPr id="29" name="Picture 28"/>
          <p:cNvPicPr>
            <a:picLocks noChangeAspect="1"/>
          </p:cNvPicPr>
          <p:nvPr/>
        </p:nvPicPr>
        <p:blipFill>
          <a:blip r:embed="rId3"/>
          <a:stretch>
            <a:fillRect/>
          </a:stretch>
        </p:blipFill>
        <p:spPr>
          <a:xfrm>
            <a:off x="122879" y="6425925"/>
            <a:ext cx="764183" cy="304389"/>
          </a:xfrm>
          <a:prstGeom prst="rect">
            <a:avLst/>
          </a:prstGeom>
        </p:spPr>
      </p:pic>
      <p:pic>
        <p:nvPicPr>
          <p:cNvPr id="16" name="Slika 15">
            <a:extLst>
              <a:ext uri="{FF2B5EF4-FFF2-40B4-BE49-F238E27FC236}">
                <a16:creationId xmlns:a16="http://schemas.microsoft.com/office/drawing/2014/main" xmlns="" id="{085D9EBC-E2D9-4664-8972-0F3D2D72D480}"/>
              </a:ext>
            </a:extLst>
          </p:cNvPr>
          <p:cNvPicPr>
            <a:picLocks noChangeAspect="1"/>
          </p:cNvPicPr>
          <p:nvPr/>
        </p:nvPicPr>
        <p:blipFill>
          <a:blip r:embed="rId4"/>
          <a:stretch>
            <a:fillRect/>
          </a:stretch>
        </p:blipFill>
        <p:spPr>
          <a:xfrm>
            <a:off x="97398" y="336064"/>
            <a:ext cx="683746" cy="447691"/>
          </a:xfrm>
          <a:prstGeom prst="rect">
            <a:avLst/>
          </a:prstGeom>
        </p:spPr>
      </p:pic>
      <p:pic>
        <p:nvPicPr>
          <p:cNvPr id="2" name="Slika 1">
            <a:extLst>
              <a:ext uri="{FF2B5EF4-FFF2-40B4-BE49-F238E27FC236}">
                <a16:creationId xmlns:a16="http://schemas.microsoft.com/office/drawing/2014/main" xmlns="" id="{24E6A389-EAD1-4A4B-BB66-0D5CF998B157}"/>
              </a:ext>
            </a:extLst>
          </p:cNvPr>
          <p:cNvPicPr>
            <a:picLocks noChangeAspect="1"/>
          </p:cNvPicPr>
          <p:nvPr/>
        </p:nvPicPr>
        <p:blipFill>
          <a:blip r:embed="rId5"/>
          <a:stretch>
            <a:fillRect/>
          </a:stretch>
        </p:blipFill>
        <p:spPr>
          <a:xfrm>
            <a:off x="8002826" y="176928"/>
            <a:ext cx="3988877" cy="606827"/>
          </a:xfrm>
          <a:prstGeom prst="rect">
            <a:avLst/>
          </a:prstGeom>
        </p:spPr>
      </p:pic>
      <p:sp>
        <p:nvSpPr>
          <p:cNvPr id="17" name="TextBox 13">
            <a:extLst>
              <a:ext uri="{FF2B5EF4-FFF2-40B4-BE49-F238E27FC236}">
                <a16:creationId xmlns:a16="http://schemas.microsoft.com/office/drawing/2014/main" xmlns="" id="{99EA4097-6819-427D-9819-B32B6CE8B0BE}"/>
              </a:ext>
            </a:extLst>
          </p:cNvPr>
          <p:cNvSpPr txBox="1"/>
          <p:nvPr/>
        </p:nvSpPr>
        <p:spPr>
          <a:xfrm>
            <a:off x="1552291" y="384055"/>
            <a:ext cx="3008859" cy="369332"/>
          </a:xfrm>
          <a:prstGeom prst="rect">
            <a:avLst/>
          </a:prstGeom>
          <a:noFill/>
        </p:spPr>
        <p:txBody>
          <a:bodyPr wrap="square" rtlCol="0">
            <a:spAutoFit/>
          </a:bodyPr>
          <a:lstStyle/>
          <a:p>
            <a:r>
              <a:rPr lang="en-US" dirty="0">
                <a:solidFill>
                  <a:schemeClr val="bg1">
                    <a:lumMod val="50000"/>
                  </a:schemeClr>
                </a:solidFill>
                <a:latin typeface="Impact" panose="020B0806030902050204" pitchFamily="34" charset="0"/>
                <a:ea typeface="Platelet Medium" charset="0"/>
                <a:cs typeface="Platelet Medium" charset="0"/>
              </a:rPr>
              <a:t>RADIJSKE POSTAJE</a:t>
            </a:r>
          </a:p>
        </p:txBody>
      </p:sp>
      <p:sp>
        <p:nvSpPr>
          <p:cNvPr id="8" name="Rectangle 3">
            <a:extLst>
              <a:ext uri="{FF2B5EF4-FFF2-40B4-BE49-F238E27FC236}">
                <a16:creationId xmlns:a16="http://schemas.microsoft.com/office/drawing/2014/main" xmlns="" id="{62904F0B-C70C-205C-3D19-B88DC8F22D16}"/>
              </a:ext>
            </a:extLst>
          </p:cNvPr>
          <p:cNvSpPr>
            <a:spLocks noChangeArrowheads="1"/>
          </p:cNvSpPr>
          <p:nvPr/>
        </p:nvSpPr>
        <p:spPr bwMode="auto">
          <a:xfrm>
            <a:off x="1606686" y="1028342"/>
            <a:ext cx="5908928" cy="480131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sl-SI" altLang="sl-SI" b="0" i="0" u="none" strike="noStrike" cap="none" normalizeH="0" baseline="0" dirty="0">
                <a:ln>
                  <a:noFill/>
                </a:ln>
                <a:solidFill>
                  <a:srgbClr val="1D1D1D"/>
                </a:solidFill>
                <a:effectLst/>
                <a:latin typeface="Muli"/>
              </a:rPr>
              <a:t>Šolski center Novo mesto, kot največji v Sloveniji, izobražuje na večini nivojev izobraževanja, in sicer: nižje poklicno, srednje poklicno in strokovno izobraževanje, srednje splošno in višješolsko izobraževanje. Poleg tega tam delujeta Medpodjetniški izobraževalni center in Enota za izobraževanje odraslih. Mladim ponujajo veliko možnosti izobraževanja, saj izobražujejo za kar 35 poklicev.</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sl-SI" altLang="sl-SI" sz="105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sl-SI" altLang="sl-SI" b="0" i="0" u="none" strike="noStrike" cap="none" normalizeH="0" baseline="0" dirty="0">
                <a:ln>
                  <a:noFill/>
                </a:ln>
                <a:solidFill>
                  <a:srgbClr val="221F20"/>
                </a:solidFill>
                <a:effectLst/>
                <a:latin typeface="Muli"/>
              </a:rPr>
              <a:t>V SREDO,</a:t>
            </a:r>
            <a:r>
              <a:rPr kumimoji="0" lang="sl-SI" altLang="sl-SI" b="0" i="0" u="none" strike="noStrike" cap="none" normalizeH="0" dirty="0">
                <a:ln>
                  <a:noFill/>
                </a:ln>
                <a:solidFill>
                  <a:srgbClr val="221F20"/>
                </a:solidFill>
                <a:effectLst/>
                <a:latin typeface="Muli"/>
              </a:rPr>
              <a:t> 22.11. </a:t>
            </a:r>
            <a:r>
              <a:rPr kumimoji="0" lang="sl-SI" altLang="sl-SI" b="0" i="0" u="none" strike="noStrike" cap="none" normalizeH="0" baseline="0" dirty="0">
                <a:ln>
                  <a:noFill/>
                </a:ln>
                <a:solidFill>
                  <a:srgbClr val="221F20"/>
                </a:solidFill>
                <a:effectLst/>
                <a:latin typeface="Muli"/>
              </a:rPr>
              <a:t>se je tako v Športni dvorani Leona Štuklja odvijal Dan odprtih vrat. Prikazali so, kako poteka delo v učilnicah in delavnicah. Vse dejavnosti so vodili dijaki in dijakinje šole. S tem je osnovnošolcem dana možnost, da se v sproščenih pogovorih s svojimi vrstniki pozanimajo in morda preizkusijo v zanje bodočem poklicu. Tako tudi iz prve roke izvedo, kako se na šoli počutijo dijaki, kakšna je kakovost dela in če so dosežena njihova pričakovanja ob vpisu.</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sl-SI" altLang="sl-SI" sz="105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sl-SI" altLang="sl-SI" b="0" i="0" u="none" strike="noStrike" cap="none" normalizeH="0" baseline="0" dirty="0">
                <a:ln>
                  <a:noFill/>
                </a:ln>
                <a:solidFill>
                  <a:srgbClr val="221F20"/>
                </a:solidFill>
                <a:effectLst/>
                <a:latin typeface="Muli"/>
              </a:rPr>
              <a:t>Pestro dogajanje smo na radiu Krka spremljali v studiu v živo.</a:t>
            </a:r>
            <a:endParaRPr kumimoji="0" lang="sl-SI" altLang="sl-SI" sz="2800" b="0" i="0" u="none" strike="noStrike" cap="none" normalizeH="0" baseline="0" dirty="0">
              <a:ln>
                <a:noFill/>
              </a:ln>
              <a:solidFill>
                <a:schemeClr val="tx1"/>
              </a:solidFill>
              <a:effectLst/>
              <a:latin typeface="Arial" panose="020B0604020202020204" pitchFamily="34" charset="0"/>
            </a:endParaRPr>
          </a:p>
        </p:txBody>
      </p:sp>
      <p:pic>
        <p:nvPicPr>
          <p:cNvPr id="10" name="Slika 9">
            <a:extLst>
              <a:ext uri="{FF2B5EF4-FFF2-40B4-BE49-F238E27FC236}">
                <a16:creationId xmlns:a16="http://schemas.microsoft.com/office/drawing/2014/main" xmlns="" id="{E6C36CE9-D591-18F2-3FB9-0A8E7D7E337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60627" y="1879845"/>
            <a:ext cx="4131076" cy="3098307"/>
          </a:xfrm>
          <a:prstGeom prst="rect">
            <a:avLst/>
          </a:prstGeom>
        </p:spPr>
      </p:pic>
    </p:spTree>
    <p:extLst>
      <p:ext uri="{BB962C8B-B14F-4D97-AF65-F5344CB8AC3E}">
        <p14:creationId xmlns:p14="http://schemas.microsoft.com/office/powerpoint/2010/main" val="3337731633"/>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a:extLst>
              <a:ext uri="{FF2B5EF4-FFF2-40B4-BE49-F238E27FC236}">
                <a16:creationId xmlns:a16="http://schemas.microsoft.com/office/drawing/2014/main" xmlns="" id="{1F724619-9B69-97BF-DA99-CAD5E2EA512D}"/>
              </a:ext>
            </a:extLst>
          </p:cNvPr>
          <p:cNvSpPr/>
          <p:nvPr/>
        </p:nvSpPr>
        <p:spPr>
          <a:xfrm>
            <a:off x="969196" y="223011"/>
            <a:ext cx="10678850" cy="954107"/>
          </a:xfrm>
          <a:prstGeom prst="rect">
            <a:avLst/>
          </a:prstGeom>
        </p:spPr>
        <p:txBody>
          <a:bodyPr wrap="square">
            <a:spAutoFit/>
          </a:bodyPr>
          <a:lstStyle/>
          <a:p>
            <a:pPr algn="ctr"/>
            <a:r>
              <a:rPr lang="sl-SI" sz="28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ea typeface="Helvetica Neue LT Std 95 Black" charset="0"/>
                <a:cs typeface="Helvetica Neue LT Std 95 Black" charset="0"/>
              </a:rPr>
              <a:t>DAN ODPRTIH VRAT ŠOLSKEGA CENTRA NOVO MESTO</a:t>
            </a:r>
            <a:br>
              <a:rPr lang="sl-SI" sz="28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ea typeface="Helvetica Neue LT Std 95 Black" charset="0"/>
                <a:cs typeface="Helvetica Neue LT Std 95 Black" charset="0"/>
              </a:rPr>
            </a:br>
            <a:r>
              <a:rPr lang="sl-SI" sz="28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ea typeface="Helvetica Neue LT Std 95 Black" charset="0"/>
                <a:cs typeface="Helvetica Neue LT Std 95 Black" charset="0"/>
              </a:rPr>
              <a:t>studio v živo</a:t>
            </a:r>
            <a:endParaRPr lang="sl-SI" sz="24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ea typeface="Helvetica Neue LT Std 95 Black" charset="0"/>
              <a:cs typeface="Helvetica Neue LT Std 95 Black" charset="0"/>
            </a:endParaRPr>
          </a:p>
        </p:txBody>
      </p:sp>
      <p:pic>
        <p:nvPicPr>
          <p:cNvPr id="6" name="Slika 5">
            <a:extLst>
              <a:ext uri="{FF2B5EF4-FFF2-40B4-BE49-F238E27FC236}">
                <a16:creationId xmlns:a16="http://schemas.microsoft.com/office/drawing/2014/main" xmlns="" id="{B301847B-9F1C-70D0-4351-6A8015F9FAB9}"/>
              </a:ext>
            </a:extLst>
          </p:cNvPr>
          <p:cNvPicPr>
            <a:picLocks noChangeAspect="1"/>
          </p:cNvPicPr>
          <p:nvPr/>
        </p:nvPicPr>
        <p:blipFill>
          <a:blip r:embed="rId2"/>
          <a:stretch>
            <a:fillRect/>
          </a:stretch>
        </p:blipFill>
        <p:spPr>
          <a:xfrm>
            <a:off x="4407507" y="4114649"/>
            <a:ext cx="4696238" cy="2428193"/>
          </a:xfrm>
          <a:prstGeom prst="rect">
            <a:avLst/>
          </a:prstGeom>
        </p:spPr>
      </p:pic>
      <p:pic>
        <p:nvPicPr>
          <p:cNvPr id="8" name="Slika 7">
            <a:extLst>
              <a:ext uri="{FF2B5EF4-FFF2-40B4-BE49-F238E27FC236}">
                <a16:creationId xmlns:a16="http://schemas.microsoft.com/office/drawing/2014/main" xmlns="" id="{FF628219-2644-EAA8-8D94-7138A3483D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7671" y="2523857"/>
            <a:ext cx="3831686" cy="2873765"/>
          </a:xfrm>
          <a:prstGeom prst="rect">
            <a:avLst/>
          </a:prstGeom>
        </p:spPr>
      </p:pic>
      <p:pic>
        <p:nvPicPr>
          <p:cNvPr id="10" name="Slika 9">
            <a:extLst>
              <a:ext uri="{FF2B5EF4-FFF2-40B4-BE49-F238E27FC236}">
                <a16:creationId xmlns:a16="http://schemas.microsoft.com/office/drawing/2014/main" xmlns="" id="{34CA378A-E2FC-F03E-F259-A84D6AF248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35253" y="2088203"/>
            <a:ext cx="4070926" cy="2428193"/>
          </a:xfrm>
          <a:prstGeom prst="rect">
            <a:avLst/>
          </a:prstGeom>
        </p:spPr>
      </p:pic>
      <p:sp>
        <p:nvSpPr>
          <p:cNvPr id="11" name="Rectangle 23">
            <a:extLst>
              <a:ext uri="{FF2B5EF4-FFF2-40B4-BE49-F238E27FC236}">
                <a16:creationId xmlns:a16="http://schemas.microsoft.com/office/drawing/2014/main" xmlns="" id="{4C5FFF45-8CF4-957B-2BA2-8E239BE8BC1C}"/>
              </a:ext>
            </a:extLst>
          </p:cNvPr>
          <p:cNvSpPr/>
          <p:nvPr/>
        </p:nvSpPr>
        <p:spPr>
          <a:xfrm>
            <a:off x="3051265" y="1565304"/>
            <a:ext cx="5106583" cy="1077218"/>
          </a:xfrm>
          <a:prstGeom prst="rect">
            <a:avLst/>
          </a:prstGeom>
        </p:spPr>
        <p:txBody>
          <a:bodyPr wrap="square">
            <a:spAutoFit/>
          </a:bodyPr>
          <a:lstStyle/>
          <a:p>
            <a:endParaRPr lang="sl-SI" sz="1000" dirty="0"/>
          </a:p>
          <a:p>
            <a:r>
              <a:rPr lang="sl-SI" b="1" dirty="0"/>
              <a:t>POVEZAVA DO PRENOSA NA YOUTUBE: </a:t>
            </a:r>
            <a:r>
              <a:rPr lang="sl-SI" dirty="0">
                <a:hlinkClick r:id="rId5"/>
              </a:rPr>
              <a:t>https://www.youtube.com/watch?v=i6plUKpFUmY</a:t>
            </a:r>
            <a:r>
              <a:rPr lang="sl-SI" dirty="0"/>
              <a:t> 		</a:t>
            </a:r>
          </a:p>
        </p:txBody>
      </p:sp>
    </p:spTree>
    <p:extLst>
      <p:ext uri="{BB962C8B-B14F-4D97-AF65-F5344CB8AC3E}">
        <p14:creationId xmlns:p14="http://schemas.microsoft.com/office/powerpoint/2010/main" val="5554468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1379347" y="1513325"/>
            <a:ext cx="11191433" cy="800219"/>
          </a:xfrm>
          <a:prstGeom prst="rect">
            <a:avLst/>
          </a:prstGeom>
        </p:spPr>
        <p:txBody>
          <a:bodyPr wrap="square">
            <a:spAutoFit/>
          </a:bodyPr>
          <a:lstStyle/>
          <a:p>
            <a:endParaRPr lang="sl-SI" sz="1000" dirty="0"/>
          </a:p>
          <a:p>
            <a:r>
              <a:rPr lang="sl-SI" dirty="0"/>
              <a:t>ČLANEK PRED DOGODKOM:</a:t>
            </a:r>
            <a:br>
              <a:rPr lang="sl-SI" dirty="0"/>
            </a:br>
            <a:r>
              <a:rPr lang="sl-SI" dirty="0"/>
              <a:t>povezava: </a:t>
            </a:r>
            <a:r>
              <a:rPr lang="sl-SI" dirty="0">
                <a:hlinkClick r:id="rId3"/>
              </a:rPr>
              <a:t>https://radiokrka.svet24.si/clanek/novice/odprta-vrata-solskega-centra-novo-mesto-1093415</a:t>
            </a:r>
            <a:r>
              <a:rPr lang="sl-SI" dirty="0"/>
              <a:t> 		</a:t>
            </a:r>
          </a:p>
        </p:txBody>
      </p:sp>
      <p:pic>
        <p:nvPicPr>
          <p:cNvPr id="21" name="Picture 20"/>
          <p:cNvPicPr>
            <a:picLocks noChangeAspect="1"/>
          </p:cNvPicPr>
          <p:nvPr/>
        </p:nvPicPr>
        <p:blipFill>
          <a:blip r:embed="rId4"/>
          <a:stretch>
            <a:fillRect/>
          </a:stretch>
        </p:blipFill>
        <p:spPr>
          <a:xfrm>
            <a:off x="122879" y="6425925"/>
            <a:ext cx="764183" cy="304389"/>
          </a:xfrm>
          <a:prstGeom prst="rect">
            <a:avLst/>
          </a:prstGeom>
        </p:spPr>
      </p:pic>
      <p:pic>
        <p:nvPicPr>
          <p:cNvPr id="18" name="Slika 17">
            <a:extLst>
              <a:ext uri="{FF2B5EF4-FFF2-40B4-BE49-F238E27FC236}">
                <a16:creationId xmlns:a16="http://schemas.microsoft.com/office/drawing/2014/main" xmlns="" id="{7E8E54F3-AC6C-4B26-A52B-9A74E6370B54}"/>
              </a:ext>
            </a:extLst>
          </p:cNvPr>
          <p:cNvPicPr>
            <a:picLocks noChangeAspect="1"/>
          </p:cNvPicPr>
          <p:nvPr/>
        </p:nvPicPr>
        <p:blipFill>
          <a:blip r:embed="rId5"/>
          <a:stretch>
            <a:fillRect/>
          </a:stretch>
        </p:blipFill>
        <p:spPr>
          <a:xfrm>
            <a:off x="97398" y="336064"/>
            <a:ext cx="683746" cy="447691"/>
          </a:xfrm>
          <a:prstGeom prst="rect">
            <a:avLst/>
          </a:prstGeom>
        </p:spPr>
      </p:pic>
      <p:pic>
        <p:nvPicPr>
          <p:cNvPr id="25" name="Slika 24">
            <a:extLst>
              <a:ext uri="{FF2B5EF4-FFF2-40B4-BE49-F238E27FC236}">
                <a16:creationId xmlns:a16="http://schemas.microsoft.com/office/drawing/2014/main" xmlns="" id="{19F839EF-4ECA-454E-B9D7-CF140377134E}"/>
              </a:ext>
            </a:extLst>
          </p:cNvPr>
          <p:cNvPicPr>
            <a:picLocks noChangeAspect="1"/>
          </p:cNvPicPr>
          <p:nvPr/>
        </p:nvPicPr>
        <p:blipFill>
          <a:blip r:embed="rId6"/>
          <a:stretch>
            <a:fillRect/>
          </a:stretch>
        </p:blipFill>
        <p:spPr>
          <a:xfrm>
            <a:off x="8002826" y="176928"/>
            <a:ext cx="3988877" cy="606827"/>
          </a:xfrm>
          <a:prstGeom prst="rect">
            <a:avLst/>
          </a:prstGeom>
        </p:spPr>
      </p:pic>
      <p:sp>
        <p:nvSpPr>
          <p:cNvPr id="28" name="TextBox 13">
            <a:extLst>
              <a:ext uri="{FF2B5EF4-FFF2-40B4-BE49-F238E27FC236}">
                <a16:creationId xmlns:a16="http://schemas.microsoft.com/office/drawing/2014/main" xmlns="" id="{6428AA54-3EB4-44D3-BC2D-19DFB5B43CBA}"/>
              </a:ext>
            </a:extLst>
          </p:cNvPr>
          <p:cNvSpPr txBox="1"/>
          <p:nvPr/>
        </p:nvSpPr>
        <p:spPr>
          <a:xfrm>
            <a:off x="1552291" y="384055"/>
            <a:ext cx="3008859" cy="369332"/>
          </a:xfrm>
          <a:prstGeom prst="rect">
            <a:avLst/>
          </a:prstGeom>
          <a:noFill/>
        </p:spPr>
        <p:txBody>
          <a:bodyPr wrap="square" rtlCol="0">
            <a:spAutoFit/>
          </a:bodyPr>
          <a:lstStyle/>
          <a:p>
            <a:r>
              <a:rPr lang="en-US" dirty="0">
                <a:solidFill>
                  <a:schemeClr val="bg1">
                    <a:lumMod val="50000"/>
                  </a:schemeClr>
                </a:solidFill>
                <a:latin typeface="Impact" panose="020B0806030902050204" pitchFamily="34" charset="0"/>
                <a:ea typeface="Platelet Medium" charset="0"/>
                <a:cs typeface="Platelet Medium" charset="0"/>
              </a:rPr>
              <a:t>RADIJSKE POSTAJE</a:t>
            </a:r>
          </a:p>
        </p:txBody>
      </p:sp>
      <p:sp>
        <p:nvSpPr>
          <p:cNvPr id="5" name="Rectangle 19">
            <a:extLst>
              <a:ext uri="{FF2B5EF4-FFF2-40B4-BE49-F238E27FC236}">
                <a16:creationId xmlns:a16="http://schemas.microsoft.com/office/drawing/2014/main" xmlns="" id="{5B664B12-52E3-6B9D-E35F-8CA056DA4BA5}"/>
              </a:ext>
            </a:extLst>
          </p:cNvPr>
          <p:cNvSpPr/>
          <p:nvPr/>
        </p:nvSpPr>
        <p:spPr>
          <a:xfrm>
            <a:off x="942563" y="651710"/>
            <a:ext cx="10678850" cy="954107"/>
          </a:xfrm>
          <a:prstGeom prst="rect">
            <a:avLst/>
          </a:prstGeom>
        </p:spPr>
        <p:txBody>
          <a:bodyPr wrap="square">
            <a:spAutoFit/>
          </a:bodyPr>
          <a:lstStyle/>
          <a:p>
            <a:pPr algn="ctr"/>
            <a:r>
              <a:rPr lang="sl-SI" sz="28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ea typeface="Helvetica Neue LT Std 95 Black" charset="0"/>
                <a:cs typeface="Helvetica Neue LT Std 95 Black" charset="0"/>
              </a:rPr>
              <a:t>DAN ODPRTIH VRAT ŠOLSKEGA CENTRA NOVO MESTO</a:t>
            </a:r>
            <a:br>
              <a:rPr lang="sl-SI" sz="28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ea typeface="Helvetica Neue LT Std 95 Black" charset="0"/>
                <a:cs typeface="Helvetica Neue LT Std 95 Black" charset="0"/>
              </a:rPr>
            </a:br>
            <a:r>
              <a:rPr lang="sl-SI" sz="28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ea typeface="Helvetica Neue LT Std 95 Black" charset="0"/>
                <a:cs typeface="Helvetica Neue LT Std 95 Black" charset="0"/>
              </a:rPr>
              <a:t>objave radio Krka</a:t>
            </a:r>
            <a:endParaRPr lang="sl-SI" sz="24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ea typeface="Helvetica Neue LT Std 95 Black" charset="0"/>
              <a:cs typeface="Helvetica Neue LT Std 95 Black" charset="0"/>
            </a:endParaRPr>
          </a:p>
        </p:txBody>
      </p:sp>
      <p:pic>
        <p:nvPicPr>
          <p:cNvPr id="7" name="Slika 6">
            <a:extLst>
              <a:ext uri="{FF2B5EF4-FFF2-40B4-BE49-F238E27FC236}">
                <a16:creationId xmlns:a16="http://schemas.microsoft.com/office/drawing/2014/main" xmlns="" id="{743B6820-513E-71B5-836C-7406F19B3202}"/>
              </a:ext>
            </a:extLst>
          </p:cNvPr>
          <p:cNvPicPr>
            <a:picLocks noChangeAspect="1"/>
          </p:cNvPicPr>
          <p:nvPr/>
        </p:nvPicPr>
        <p:blipFill>
          <a:blip r:embed="rId7"/>
          <a:stretch>
            <a:fillRect/>
          </a:stretch>
        </p:blipFill>
        <p:spPr>
          <a:xfrm>
            <a:off x="5012661" y="2295500"/>
            <a:ext cx="1083339" cy="4497914"/>
          </a:xfrm>
          <a:prstGeom prst="rect">
            <a:avLst/>
          </a:prstGeom>
        </p:spPr>
      </p:pic>
    </p:spTree>
    <p:extLst>
      <p:ext uri="{BB962C8B-B14F-4D97-AF65-F5344CB8AC3E}">
        <p14:creationId xmlns:p14="http://schemas.microsoft.com/office/powerpoint/2010/main" val="2888181450"/>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lika 3">
            <a:extLst>
              <a:ext uri="{FF2B5EF4-FFF2-40B4-BE49-F238E27FC236}">
                <a16:creationId xmlns:a16="http://schemas.microsoft.com/office/drawing/2014/main" xmlns="" id="{B3C78611-C5B8-3DEA-719B-53EC95C66F9B}"/>
              </a:ext>
            </a:extLst>
          </p:cNvPr>
          <p:cNvPicPr>
            <a:picLocks noChangeAspect="1"/>
          </p:cNvPicPr>
          <p:nvPr/>
        </p:nvPicPr>
        <p:blipFill>
          <a:blip r:embed="rId2"/>
          <a:stretch>
            <a:fillRect/>
          </a:stretch>
        </p:blipFill>
        <p:spPr>
          <a:xfrm>
            <a:off x="5625040" y="1891131"/>
            <a:ext cx="1743425" cy="4881588"/>
          </a:xfrm>
          <a:prstGeom prst="rect">
            <a:avLst/>
          </a:prstGeom>
        </p:spPr>
      </p:pic>
      <p:sp>
        <p:nvSpPr>
          <p:cNvPr id="5" name="Rectangle 19">
            <a:extLst>
              <a:ext uri="{FF2B5EF4-FFF2-40B4-BE49-F238E27FC236}">
                <a16:creationId xmlns:a16="http://schemas.microsoft.com/office/drawing/2014/main" xmlns="" id="{14AE17AC-AB84-51FC-D758-BD6D185AF7CF}"/>
              </a:ext>
            </a:extLst>
          </p:cNvPr>
          <p:cNvSpPr/>
          <p:nvPr/>
        </p:nvSpPr>
        <p:spPr>
          <a:xfrm>
            <a:off x="1182260" y="136805"/>
            <a:ext cx="10678850" cy="954107"/>
          </a:xfrm>
          <a:prstGeom prst="rect">
            <a:avLst/>
          </a:prstGeom>
        </p:spPr>
        <p:txBody>
          <a:bodyPr wrap="square">
            <a:spAutoFit/>
          </a:bodyPr>
          <a:lstStyle/>
          <a:p>
            <a:pPr algn="ctr"/>
            <a:r>
              <a:rPr lang="sl-SI" sz="28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ea typeface="Helvetica Neue LT Std 95 Black" charset="0"/>
                <a:cs typeface="Helvetica Neue LT Std 95 Black" charset="0"/>
              </a:rPr>
              <a:t>DAN ODPRTIH VRAT ŠOLSKEGA CENTRA NOVO MESTO</a:t>
            </a:r>
            <a:br>
              <a:rPr lang="sl-SI" sz="28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ea typeface="Helvetica Neue LT Std 95 Black" charset="0"/>
                <a:cs typeface="Helvetica Neue LT Std 95 Black" charset="0"/>
              </a:rPr>
            </a:br>
            <a:r>
              <a:rPr lang="sl-SI" sz="28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ea typeface="Helvetica Neue LT Std 95 Black" charset="0"/>
                <a:cs typeface="Helvetica Neue LT Std 95 Black" charset="0"/>
              </a:rPr>
              <a:t>objave radio Krka</a:t>
            </a:r>
            <a:endParaRPr lang="sl-SI" sz="24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ea typeface="Helvetica Neue LT Std 95 Black" charset="0"/>
              <a:cs typeface="Helvetica Neue LT Std 95 Black" charset="0"/>
            </a:endParaRPr>
          </a:p>
        </p:txBody>
      </p:sp>
      <p:sp>
        <p:nvSpPr>
          <p:cNvPr id="6" name="Rectangle 23">
            <a:extLst>
              <a:ext uri="{FF2B5EF4-FFF2-40B4-BE49-F238E27FC236}">
                <a16:creationId xmlns:a16="http://schemas.microsoft.com/office/drawing/2014/main" xmlns="" id="{4ED741DC-DBC0-5CB1-837D-FA2EDC0C9F81}"/>
              </a:ext>
            </a:extLst>
          </p:cNvPr>
          <p:cNvSpPr/>
          <p:nvPr/>
        </p:nvSpPr>
        <p:spPr>
          <a:xfrm>
            <a:off x="1574656" y="1090912"/>
            <a:ext cx="11191433" cy="800219"/>
          </a:xfrm>
          <a:prstGeom prst="rect">
            <a:avLst/>
          </a:prstGeom>
        </p:spPr>
        <p:txBody>
          <a:bodyPr wrap="square">
            <a:spAutoFit/>
          </a:bodyPr>
          <a:lstStyle/>
          <a:p>
            <a:endParaRPr lang="sl-SI" sz="1000" dirty="0"/>
          </a:p>
          <a:p>
            <a:r>
              <a:rPr lang="sl-SI" dirty="0"/>
              <a:t>ČLANEK Z DOGODKA:</a:t>
            </a:r>
            <a:br>
              <a:rPr lang="sl-SI" dirty="0"/>
            </a:br>
            <a:r>
              <a:rPr lang="sl-SI" dirty="0"/>
              <a:t>povezava: </a:t>
            </a:r>
            <a:r>
              <a:rPr lang="sl-SI" dirty="0" smtClean="0">
                <a:hlinkClick r:id="rId3"/>
              </a:rPr>
              <a:t>https://radiokrka.svet24.si/clanek/novice/dan-odprtih-vrat-solskega-centra-novo-mesto-1094143</a:t>
            </a:r>
            <a:endParaRPr lang="sl-SI" u="sng" dirty="0"/>
          </a:p>
        </p:txBody>
      </p:sp>
    </p:spTree>
    <p:extLst>
      <p:ext uri="{BB962C8B-B14F-4D97-AF65-F5344CB8AC3E}">
        <p14:creationId xmlns:p14="http://schemas.microsoft.com/office/powerpoint/2010/main" val="3394734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8">
            <a:extLst>
              <a:ext uri="{FF2B5EF4-FFF2-40B4-BE49-F238E27FC236}">
                <a16:creationId xmlns:a16="http://schemas.microsoft.com/office/drawing/2014/main" xmlns="" id="{26BF0FDC-FEE4-BEDA-9B03-DA388326BA4C}"/>
              </a:ext>
            </a:extLst>
          </p:cNvPr>
          <p:cNvSpPr/>
          <p:nvPr/>
        </p:nvSpPr>
        <p:spPr>
          <a:xfrm>
            <a:off x="1429305" y="645367"/>
            <a:ext cx="10958004" cy="584775"/>
          </a:xfrm>
          <a:prstGeom prst="rect">
            <a:avLst/>
          </a:prstGeom>
        </p:spPr>
        <p:txBody>
          <a:bodyPr wrap="square">
            <a:spAutoFit/>
          </a:bodyPr>
          <a:lstStyle/>
          <a:p>
            <a:pPr marL="171450" indent="-171450">
              <a:buClr>
                <a:schemeClr val="tx1">
                  <a:lumMod val="65000"/>
                  <a:lumOff val="35000"/>
                </a:schemeClr>
              </a:buClr>
              <a:buFont typeface="KG Second Chances Sketch" panose="02000000000000000000" pitchFamily="2" charset="-18"/>
              <a:buChar char="»"/>
            </a:pPr>
            <a:r>
              <a:rPr lang="sl-SI" sz="3200" b="1" dirty="0">
                <a:latin typeface="Calibri Light" panose="020F0302020204030204" pitchFamily="34" charset="0"/>
                <a:cs typeface="Calibri Light" panose="020F0302020204030204" pitchFamily="34" charset="0"/>
              </a:rPr>
              <a:t>STORY:	</a:t>
            </a:r>
            <a:r>
              <a:rPr lang="sl-SI" dirty="0">
                <a:latin typeface="Calibri Light" panose="020F0302020204030204" pitchFamily="34" charset="0"/>
                <a:cs typeface="Calibri Light" panose="020F0302020204030204" pitchFamily="34" charset="0"/>
              </a:rPr>
              <a:t>	</a:t>
            </a:r>
            <a:endParaRPr lang="sl-SI" sz="1200" dirty="0">
              <a:latin typeface="Calibri Light" panose="020F0302020204030204" pitchFamily="34" charset="0"/>
              <a:cs typeface="Calibri Light" panose="020F0302020204030204" pitchFamily="34" charset="0"/>
            </a:endParaRPr>
          </a:p>
        </p:txBody>
      </p:sp>
      <p:pic>
        <p:nvPicPr>
          <p:cNvPr id="10" name="Slika 9">
            <a:extLst>
              <a:ext uri="{FF2B5EF4-FFF2-40B4-BE49-F238E27FC236}">
                <a16:creationId xmlns:a16="http://schemas.microsoft.com/office/drawing/2014/main" xmlns="" id="{16208E76-3B86-4844-B48B-397FB7B6FCBA}"/>
              </a:ext>
            </a:extLst>
          </p:cNvPr>
          <p:cNvPicPr>
            <a:picLocks noChangeAspect="1"/>
          </p:cNvPicPr>
          <p:nvPr/>
        </p:nvPicPr>
        <p:blipFill>
          <a:blip r:embed="rId2"/>
          <a:stretch>
            <a:fillRect/>
          </a:stretch>
        </p:blipFill>
        <p:spPr>
          <a:xfrm>
            <a:off x="132908" y="1802"/>
            <a:ext cx="683746" cy="447691"/>
          </a:xfrm>
          <a:prstGeom prst="rect">
            <a:avLst/>
          </a:prstGeom>
        </p:spPr>
      </p:pic>
      <p:pic>
        <p:nvPicPr>
          <p:cNvPr id="11" name="Slika 10">
            <a:extLst>
              <a:ext uri="{FF2B5EF4-FFF2-40B4-BE49-F238E27FC236}">
                <a16:creationId xmlns:a16="http://schemas.microsoft.com/office/drawing/2014/main" xmlns="" id="{53531B74-299A-8C66-C1A9-EE2B730DCB6D}"/>
              </a:ext>
            </a:extLst>
          </p:cNvPr>
          <p:cNvPicPr>
            <a:picLocks noChangeAspect="1"/>
          </p:cNvPicPr>
          <p:nvPr/>
        </p:nvPicPr>
        <p:blipFill>
          <a:blip r:embed="rId3"/>
          <a:stretch>
            <a:fillRect/>
          </a:stretch>
        </p:blipFill>
        <p:spPr>
          <a:xfrm>
            <a:off x="9099769" y="0"/>
            <a:ext cx="3008859" cy="457737"/>
          </a:xfrm>
          <a:prstGeom prst="rect">
            <a:avLst/>
          </a:prstGeom>
        </p:spPr>
      </p:pic>
      <p:sp>
        <p:nvSpPr>
          <p:cNvPr id="12" name="TextBox 13">
            <a:extLst>
              <a:ext uri="{FF2B5EF4-FFF2-40B4-BE49-F238E27FC236}">
                <a16:creationId xmlns:a16="http://schemas.microsoft.com/office/drawing/2014/main" xmlns="" id="{057F7E3F-4561-DEA0-F7E0-A6FEA749B828}"/>
              </a:ext>
            </a:extLst>
          </p:cNvPr>
          <p:cNvSpPr txBox="1"/>
          <p:nvPr/>
        </p:nvSpPr>
        <p:spPr>
          <a:xfrm>
            <a:off x="1587801" y="49793"/>
            <a:ext cx="3008859" cy="369332"/>
          </a:xfrm>
          <a:prstGeom prst="rect">
            <a:avLst/>
          </a:prstGeom>
          <a:noFill/>
        </p:spPr>
        <p:txBody>
          <a:bodyPr wrap="square" rtlCol="0">
            <a:spAutoFit/>
          </a:bodyPr>
          <a:lstStyle/>
          <a:p>
            <a:r>
              <a:rPr lang="en-US" dirty="0">
                <a:solidFill>
                  <a:schemeClr val="bg1">
                    <a:lumMod val="50000"/>
                  </a:schemeClr>
                </a:solidFill>
                <a:latin typeface="Impact" panose="020B0806030902050204" pitchFamily="34" charset="0"/>
                <a:ea typeface="Platelet Medium" charset="0"/>
                <a:cs typeface="Platelet Medium" charset="0"/>
              </a:rPr>
              <a:t>RADIJSKE POSTAJE</a:t>
            </a:r>
          </a:p>
        </p:txBody>
      </p:sp>
      <p:sp>
        <p:nvSpPr>
          <p:cNvPr id="3" name="Rectangle 19">
            <a:extLst>
              <a:ext uri="{FF2B5EF4-FFF2-40B4-BE49-F238E27FC236}">
                <a16:creationId xmlns:a16="http://schemas.microsoft.com/office/drawing/2014/main" xmlns="" id="{25F8C76D-9CFA-35B8-93B8-1E6CCAFE385B}"/>
              </a:ext>
            </a:extLst>
          </p:cNvPr>
          <p:cNvSpPr/>
          <p:nvPr/>
        </p:nvSpPr>
        <p:spPr>
          <a:xfrm>
            <a:off x="1191138" y="327419"/>
            <a:ext cx="7686532" cy="954107"/>
          </a:xfrm>
          <a:prstGeom prst="rect">
            <a:avLst/>
          </a:prstGeom>
        </p:spPr>
        <p:txBody>
          <a:bodyPr wrap="square">
            <a:spAutoFit/>
          </a:bodyPr>
          <a:lstStyle/>
          <a:p>
            <a:pPr algn="ctr"/>
            <a:r>
              <a:rPr lang="sl-SI" sz="28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ea typeface="Helvetica Neue LT Std 95 Black" charset="0"/>
                <a:cs typeface="Helvetica Neue LT Std 95 Black" charset="0"/>
              </a:rPr>
              <a:t>DAN ODPRTIH VRAT ŠOLSKEGA CENTRA NOVO MESTO</a:t>
            </a:r>
            <a:br>
              <a:rPr lang="sl-SI" sz="28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ea typeface="Helvetica Neue LT Std 95 Black" charset="0"/>
                <a:cs typeface="Helvetica Neue LT Std 95 Black" charset="0"/>
              </a:rPr>
            </a:br>
            <a:r>
              <a:rPr lang="sl-SI" sz="28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ea typeface="Helvetica Neue LT Std 95 Black" charset="0"/>
                <a:cs typeface="Helvetica Neue LT Std 95 Black" charset="0"/>
              </a:rPr>
              <a:t>FACEBOOK radio Krka</a:t>
            </a:r>
            <a:endParaRPr lang="sl-SI" sz="24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ea typeface="Helvetica Neue LT Std 95 Black" charset="0"/>
              <a:cs typeface="Helvetica Neue LT Std 95 Black" charset="0"/>
            </a:endParaRPr>
          </a:p>
        </p:txBody>
      </p:sp>
      <p:pic>
        <p:nvPicPr>
          <p:cNvPr id="17" name="Slika 16">
            <a:extLst>
              <a:ext uri="{FF2B5EF4-FFF2-40B4-BE49-F238E27FC236}">
                <a16:creationId xmlns:a16="http://schemas.microsoft.com/office/drawing/2014/main" xmlns="" id="{9BCED292-A0EB-A54E-17FF-26853C0E6FFE}"/>
              </a:ext>
            </a:extLst>
          </p:cNvPr>
          <p:cNvPicPr>
            <a:picLocks noChangeAspect="1"/>
          </p:cNvPicPr>
          <p:nvPr/>
        </p:nvPicPr>
        <p:blipFill>
          <a:blip r:embed="rId4"/>
          <a:stretch>
            <a:fillRect/>
          </a:stretch>
        </p:blipFill>
        <p:spPr>
          <a:xfrm>
            <a:off x="137425" y="1115291"/>
            <a:ext cx="2010941" cy="3875388"/>
          </a:xfrm>
          <a:prstGeom prst="rect">
            <a:avLst/>
          </a:prstGeom>
        </p:spPr>
      </p:pic>
      <p:pic>
        <p:nvPicPr>
          <p:cNvPr id="19" name="Slika 18">
            <a:extLst>
              <a:ext uri="{FF2B5EF4-FFF2-40B4-BE49-F238E27FC236}">
                <a16:creationId xmlns:a16="http://schemas.microsoft.com/office/drawing/2014/main" xmlns="" id="{2A1CCF97-29DF-D75C-0AFC-7C9AA5CEEE90}"/>
              </a:ext>
            </a:extLst>
          </p:cNvPr>
          <p:cNvPicPr>
            <a:picLocks noChangeAspect="1"/>
          </p:cNvPicPr>
          <p:nvPr/>
        </p:nvPicPr>
        <p:blipFill>
          <a:blip r:embed="rId5"/>
          <a:stretch>
            <a:fillRect/>
          </a:stretch>
        </p:blipFill>
        <p:spPr>
          <a:xfrm>
            <a:off x="1973181" y="1895940"/>
            <a:ext cx="1493147" cy="2915830"/>
          </a:xfrm>
          <a:prstGeom prst="rect">
            <a:avLst/>
          </a:prstGeom>
        </p:spPr>
      </p:pic>
      <p:pic>
        <p:nvPicPr>
          <p:cNvPr id="23" name="Slika 22">
            <a:extLst>
              <a:ext uri="{FF2B5EF4-FFF2-40B4-BE49-F238E27FC236}">
                <a16:creationId xmlns:a16="http://schemas.microsoft.com/office/drawing/2014/main" xmlns="" id="{FAFB87F8-102C-D9B8-BB42-D8D28DC43D64}"/>
              </a:ext>
            </a:extLst>
          </p:cNvPr>
          <p:cNvPicPr>
            <a:picLocks noChangeAspect="1"/>
          </p:cNvPicPr>
          <p:nvPr/>
        </p:nvPicPr>
        <p:blipFill>
          <a:blip r:embed="rId6"/>
          <a:stretch>
            <a:fillRect/>
          </a:stretch>
        </p:blipFill>
        <p:spPr>
          <a:xfrm>
            <a:off x="3331360" y="1204317"/>
            <a:ext cx="1961501" cy="3812805"/>
          </a:xfrm>
          <a:prstGeom prst="rect">
            <a:avLst/>
          </a:prstGeom>
        </p:spPr>
      </p:pic>
      <p:pic>
        <p:nvPicPr>
          <p:cNvPr id="25" name="Slika 24">
            <a:extLst>
              <a:ext uri="{FF2B5EF4-FFF2-40B4-BE49-F238E27FC236}">
                <a16:creationId xmlns:a16="http://schemas.microsoft.com/office/drawing/2014/main" xmlns="" id="{634E0FE7-000B-B29B-47A1-7AB8D5FB1BF9}"/>
              </a:ext>
            </a:extLst>
          </p:cNvPr>
          <p:cNvPicPr>
            <a:picLocks noChangeAspect="1"/>
          </p:cNvPicPr>
          <p:nvPr/>
        </p:nvPicPr>
        <p:blipFill>
          <a:blip r:embed="rId7"/>
          <a:stretch>
            <a:fillRect/>
          </a:stretch>
        </p:blipFill>
        <p:spPr>
          <a:xfrm>
            <a:off x="4957565" y="3524285"/>
            <a:ext cx="1810646" cy="3361551"/>
          </a:xfrm>
          <a:prstGeom prst="rect">
            <a:avLst/>
          </a:prstGeom>
        </p:spPr>
      </p:pic>
      <p:pic>
        <p:nvPicPr>
          <p:cNvPr id="29" name="Slika 28">
            <a:extLst>
              <a:ext uri="{FF2B5EF4-FFF2-40B4-BE49-F238E27FC236}">
                <a16:creationId xmlns:a16="http://schemas.microsoft.com/office/drawing/2014/main" xmlns="" id="{02A2C66A-41AA-738A-4B02-317350EF1D30}"/>
              </a:ext>
            </a:extLst>
          </p:cNvPr>
          <p:cNvPicPr>
            <a:picLocks noChangeAspect="1"/>
          </p:cNvPicPr>
          <p:nvPr/>
        </p:nvPicPr>
        <p:blipFill>
          <a:blip r:embed="rId8"/>
          <a:stretch>
            <a:fillRect/>
          </a:stretch>
        </p:blipFill>
        <p:spPr>
          <a:xfrm>
            <a:off x="6600827" y="934244"/>
            <a:ext cx="1652669" cy="3361552"/>
          </a:xfrm>
          <a:prstGeom prst="rect">
            <a:avLst/>
          </a:prstGeom>
        </p:spPr>
      </p:pic>
      <p:pic>
        <p:nvPicPr>
          <p:cNvPr id="31" name="Slika 30">
            <a:extLst>
              <a:ext uri="{FF2B5EF4-FFF2-40B4-BE49-F238E27FC236}">
                <a16:creationId xmlns:a16="http://schemas.microsoft.com/office/drawing/2014/main" xmlns="" id="{BAA6078A-9D89-AB51-09D3-CDB017FBC141}"/>
              </a:ext>
            </a:extLst>
          </p:cNvPr>
          <p:cNvPicPr>
            <a:picLocks noChangeAspect="1"/>
          </p:cNvPicPr>
          <p:nvPr/>
        </p:nvPicPr>
        <p:blipFill>
          <a:blip r:embed="rId9"/>
          <a:stretch>
            <a:fillRect/>
          </a:stretch>
        </p:blipFill>
        <p:spPr>
          <a:xfrm>
            <a:off x="8021832" y="3052985"/>
            <a:ext cx="2010942" cy="3688889"/>
          </a:xfrm>
          <a:prstGeom prst="rect">
            <a:avLst/>
          </a:prstGeom>
        </p:spPr>
      </p:pic>
      <p:pic>
        <p:nvPicPr>
          <p:cNvPr id="33" name="Slika 32">
            <a:extLst>
              <a:ext uri="{FF2B5EF4-FFF2-40B4-BE49-F238E27FC236}">
                <a16:creationId xmlns:a16="http://schemas.microsoft.com/office/drawing/2014/main" xmlns="" id="{E26D22C6-7D1E-10D4-DD56-87BFE33FC901}"/>
              </a:ext>
            </a:extLst>
          </p:cNvPr>
          <p:cNvPicPr>
            <a:picLocks noChangeAspect="1"/>
          </p:cNvPicPr>
          <p:nvPr/>
        </p:nvPicPr>
        <p:blipFill>
          <a:blip r:embed="rId10"/>
          <a:stretch>
            <a:fillRect/>
          </a:stretch>
        </p:blipFill>
        <p:spPr>
          <a:xfrm>
            <a:off x="9994544" y="940410"/>
            <a:ext cx="1875444" cy="3355386"/>
          </a:xfrm>
          <a:prstGeom prst="rect">
            <a:avLst/>
          </a:prstGeom>
        </p:spPr>
      </p:pic>
    </p:spTree>
    <p:extLst>
      <p:ext uri="{BB962C8B-B14F-4D97-AF65-F5344CB8AC3E}">
        <p14:creationId xmlns:p14="http://schemas.microsoft.com/office/powerpoint/2010/main" val="12450503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a:extLst>
              <a:ext uri="{FF2B5EF4-FFF2-40B4-BE49-F238E27FC236}">
                <a16:creationId xmlns:a16="http://schemas.microsoft.com/office/drawing/2014/main" xmlns="" id="{E9E36AA4-ED56-E857-AC61-62F61EEA68DD}"/>
              </a:ext>
            </a:extLst>
          </p:cNvPr>
          <p:cNvSpPr/>
          <p:nvPr/>
        </p:nvSpPr>
        <p:spPr>
          <a:xfrm>
            <a:off x="2252734" y="229765"/>
            <a:ext cx="7686532" cy="954107"/>
          </a:xfrm>
          <a:prstGeom prst="rect">
            <a:avLst/>
          </a:prstGeom>
        </p:spPr>
        <p:txBody>
          <a:bodyPr wrap="square">
            <a:spAutoFit/>
          </a:bodyPr>
          <a:lstStyle/>
          <a:p>
            <a:pPr algn="ctr"/>
            <a:r>
              <a:rPr lang="sl-SI" sz="28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ea typeface="Helvetica Neue LT Std 95 Black" charset="0"/>
                <a:cs typeface="Helvetica Neue LT Std 95 Black" charset="0"/>
              </a:rPr>
              <a:t>DAN ODPRTIH VRAT ŠOLSKEGA CENTRA NOVO MESTO</a:t>
            </a:r>
            <a:br>
              <a:rPr lang="sl-SI" sz="28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ea typeface="Helvetica Neue LT Std 95 Black" charset="0"/>
                <a:cs typeface="Helvetica Neue LT Std 95 Black" charset="0"/>
              </a:rPr>
            </a:br>
            <a:r>
              <a:rPr lang="sl-SI" sz="28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ea typeface="Helvetica Neue LT Std 95 Black" charset="0"/>
                <a:cs typeface="Helvetica Neue LT Std 95 Black" charset="0"/>
              </a:rPr>
              <a:t>FACEBOOK radio Krka</a:t>
            </a:r>
            <a:endParaRPr lang="sl-SI" sz="24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ea typeface="Helvetica Neue LT Std 95 Black" charset="0"/>
              <a:cs typeface="Helvetica Neue LT Std 95 Black" charset="0"/>
            </a:endParaRPr>
          </a:p>
        </p:txBody>
      </p:sp>
      <p:sp>
        <p:nvSpPr>
          <p:cNvPr id="6" name="Rectangle 48">
            <a:extLst>
              <a:ext uri="{FF2B5EF4-FFF2-40B4-BE49-F238E27FC236}">
                <a16:creationId xmlns:a16="http://schemas.microsoft.com/office/drawing/2014/main" xmlns="" id="{6478B52C-553A-E6D7-B726-2EDA769323F8}"/>
              </a:ext>
            </a:extLst>
          </p:cNvPr>
          <p:cNvSpPr/>
          <p:nvPr/>
        </p:nvSpPr>
        <p:spPr>
          <a:xfrm>
            <a:off x="1298851" y="891484"/>
            <a:ext cx="10958004" cy="1077218"/>
          </a:xfrm>
          <a:prstGeom prst="rect">
            <a:avLst/>
          </a:prstGeom>
        </p:spPr>
        <p:txBody>
          <a:bodyPr wrap="square">
            <a:spAutoFit/>
          </a:bodyPr>
          <a:lstStyle/>
          <a:p>
            <a:pPr marL="171450" indent="-171450">
              <a:buClr>
                <a:schemeClr val="tx1">
                  <a:lumMod val="65000"/>
                  <a:lumOff val="35000"/>
                </a:schemeClr>
              </a:buClr>
              <a:buFont typeface="KG Second Chances Sketch" panose="02000000000000000000" pitchFamily="2" charset="-18"/>
              <a:buChar char="»"/>
            </a:pPr>
            <a:r>
              <a:rPr lang="sl-SI" sz="3200" b="1" dirty="0">
                <a:latin typeface="Calibri Light" panose="020F0302020204030204" pitchFamily="34" charset="0"/>
                <a:cs typeface="Calibri Light" panose="020F0302020204030204" pitchFamily="34" charset="0"/>
              </a:rPr>
              <a:t>OBJAVE:					</a:t>
            </a:r>
            <a:br>
              <a:rPr lang="sl-SI" sz="3200" b="1" dirty="0">
                <a:latin typeface="Calibri Light" panose="020F0302020204030204" pitchFamily="34" charset="0"/>
                <a:cs typeface="Calibri Light" panose="020F0302020204030204" pitchFamily="34" charset="0"/>
              </a:rPr>
            </a:br>
            <a:r>
              <a:rPr lang="sl-SI" sz="3200" b="1" dirty="0">
                <a:latin typeface="Calibri Light" panose="020F0302020204030204" pitchFamily="34" charset="0"/>
                <a:cs typeface="Calibri Light" panose="020F0302020204030204" pitchFamily="34" charset="0"/>
              </a:rPr>
              <a:t>					VIDEO V ŽIVO:	</a:t>
            </a:r>
            <a:r>
              <a:rPr lang="sl-SI" dirty="0">
                <a:latin typeface="Calibri Light" panose="020F0302020204030204" pitchFamily="34" charset="0"/>
                <a:cs typeface="Calibri Light" panose="020F0302020204030204" pitchFamily="34" charset="0"/>
              </a:rPr>
              <a:t>	</a:t>
            </a:r>
            <a:endParaRPr lang="sl-SI" sz="1200" dirty="0">
              <a:latin typeface="Calibri Light" panose="020F0302020204030204" pitchFamily="34" charset="0"/>
              <a:cs typeface="Calibri Light" panose="020F0302020204030204" pitchFamily="34" charset="0"/>
            </a:endParaRPr>
          </a:p>
        </p:txBody>
      </p:sp>
      <p:pic>
        <p:nvPicPr>
          <p:cNvPr id="8" name="Slika 7">
            <a:extLst>
              <a:ext uri="{FF2B5EF4-FFF2-40B4-BE49-F238E27FC236}">
                <a16:creationId xmlns:a16="http://schemas.microsoft.com/office/drawing/2014/main" xmlns="" id="{C7466576-53A9-3162-6A8D-005BC0EBDEE1}"/>
              </a:ext>
            </a:extLst>
          </p:cNvPr>
          <p:cNvPicPr>
            <a:picLocks noChangeAspect="1"/>
          </p:cNvPicPr>
          <p:nvPr/>
        </p:nvPicPr>
        <p:blipFill>
          <a:blip r:embed="rId2"/>
          <a:stretch>
            <a:fillRect/>
          </a:stretch>
        </p:blipFill>
        <p:spPr>
          <a:xfrm>
            <a:off x="1405383" y="1451040"/>
            <a:ext cx="3621282" cy="4412202"/>
          </a:xfrm>
          <a:prstGeom prst="rect">
            <a:avLst/>
          </a:prstGeom>
        </p:spPr>
      </p:pic>
      <p:pic>
        <p:nvPicPr>
          <p:cNvPr id="10" name="Slika 9">
            <a:extLst>
              <a:ext uri="{FF2B5EF4-FFF2-40B4-BE49-F238E27FC236}">
                <a16:creationId xmlns:a16="http://schemas.microsoft.com/office/drawing/2014/main" xmlns="" id="{A6923761-CE0F-C1B8-EEA6-5184B731B0C6}"/>
              </a:ext>
            </a:extLst>
          </p:cNvPr>
          <p:cNvPicPr>
            <a:picLocks noChangeAspect="1"/>
          </p:cNvPicPr>
          <p:nvPr/>
        </p:nvPicPr>
        <p:blipFill>
          <a:blip r:embed="rId3"/>
          <a:stretch>
            <a:fillRect/>
          </a:stretch>
        </p:blipFill>
        <p:spPr>
          <a:xfrm>
            <a:off x="5403403" y="1968702"/>
            <a:ext cx="3855495" cy="4094595"/>
          </a:xfrm>
          <a:prstGeom prst="rect">
            <a:avLst/>
          </a:prstGeom>
        </p:spPr>
      </p:pic>
      <p:pic>
        <p:nvPicPr>
          <p:cNvPr id="12" name="Slika 11">
            <a:extLst>
              <a:ext uri="{FF2B5EF4-FFF2-40B4-BE49-F238E27FC236}">
                <a16:creationId xmlns:a16="http://schemas.microsoft.com/office/drawing/2014/main" xmlns="" id="{BFFE8AF7-B809-0357-E6D6-B830CE1C3D13}"/>
              </a:ext>
            </a:extLst>
          </p:cNvPr>
          <p:cNvPicPr>
            <a:picLocks noChangeAspect="1"/>
          </p:cNvPicPr>
          <p:nvPr/>
        </p:nvPicPr>
        <p:blipFill>
          <a:blip r:embed="rId4"/>
          <a:stretch>
            <a:fillRect/>
          </a:stretch>
        </p:blipFill>
        <p:spPr>
          <a:xfrm>
            <a:off x="8549982" y="1451040"/>
            <a:ext cx="3503575" cy="3857807"/>
          </a:xfrm>
          <a:prstGeom prst="rect">
            <a:avLst/>
          </a:prstGeom>
        </p:spPr>
      </p:pic>
    </p:spTree>
    <p:extLst>
      <p:ext uri="{BB962C8B-B14F-4D97-AF65-F5344CB8AC3E}">
        <p14:creationId xmlns:p14="http://schemas.microsoft.com/office/powerpoint/2010/main" val="34387519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a:extLst>
              <a:ext uri="{FF2B5EF4-FFF2-40B4-BE49-F238E27FC236}">
                <a16:creationId xmlns:a16="http://schemas.microsoft.com/office/drawing/2014/main" xmlns="" id="{6E3D7402-AF4E-F007-3008-64FAEF84FFCA}"/>
              </a:ext>
            </a:extLst>
          </p:cNvPr>
          <p:cNvSpPr/>
          <p:nvPr/>
        </p:nvSpPr>
        <p:spPr>
          <a:xfrm>
            <a:off x="2252734" y="229765"/>
            <a:ext cx="7686532" cy="954107"/>
          </a:xfrm>
          <a:prstGeom prst="rect">
            <a:avLst/>
          </a:prstGeom>
        </p:spPr>
        <p:txBody>
          <a:bodyPr wrap="square">
            <a:spAutoFit/>
          </a:bodyPr>
          <a:lstStyle/>
          <a:p>
            <a:pPr algn="ctr"/>
            <a:r>
              <a:rPr lang="sl-SI" sz="28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ea typeface="Helvetica Neue LT Std 95 Black" charset="0"/>
                <a:cs typeface="Helvetica Neue LT Std 95 Black" charset="0"/>
              </a:rPr>
              <a:t>DAN ODPRTIH VRAT ŠOLSKEGA CENTRA NOVO MESTO</a:t>
            </a:r>
            <a:br>
              <a:rPr lang="sl-SI" sz="28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ea typeface="Helvetica Neue LT Std 95 Black" charset="0"/>
                <a:cs typeface="Helvetica Neue LT Std 95 Black" charset="0"/>
              </a:rPr>
            </a:br>
            <a:r>
              <a:rPr lang="sl-SI" sz="28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ea typeface="Helvetica Neue LT Std 95 Black" charset="0"/>
                <a:cs typeface="Helvetica Neue LT Std 95 Black" charset="0"/>
              </a:rPr>
              <a:t>TIK TOK radio Krka</a:t>
            </a:r>
            <a:endParaRPr lang="sl-SI" sz="24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ea typeface="Helvetica Neue LT Std 95 Black" charset="0"/>
              <a:cs typeface="Helvetica Neue LT Std 95 Black" charset="0"/>
            </a:endParaRPr>
          </a:p>
        </p:txBody>
      </p:sp>
      <p:pic>
        <p:nvPicPr>
          <p:cNvPr id="10" name="Slika 9">
            <a:extLst>
              <a:ext uri="{FF2B5EF4-FFF2-40B4-BE49-F238E27FC236}">
                <a16:creationId xmlns:a16="http://schemas.microsoft.com/office/drawing/2014/main" xmlns="" id="{85FED674-CA16-5768-08F7-C368FB55A6C7}"/>
              </a:ext>
            </a:extLst>
          </p:cNvPr>
          <p:cNvPicPr>
            <a:picLocks noChangeAspect="1"/>
          </p:cNvPicPr>
          <p:nvPr/>
        </p:nvPicPr>
        <p:blipFill>
          <a:blip r:embed="rId2"/>
          <a:stretch>
            <a:fillRect/>
          </a:stretch>
        </p:blipFill>
        <p:spPr>
          <a:xfrm>
            <a:off x="2557618" y="1376039"/>
            <a:ext cx="2848976" cy="5104660"/>
          </a:xfrm>
          <a:prstGeom prst="rect">
            <a:avLst/>
          </a:prstGeom>
        </p:spPr>
      </p:pic>
      <p:sp>
        <p:nvSpPr>
          <p:cNvPr id="11" name="Rectangle 23">
            <a:extLst>
              <a:ext uri="{FF2B5EF4-FFF2-40B4-BE49-F238E27FC236}">
                <a16:creationId xmlns:a16="http://schemas.microsoft.com/office/drawing/2014/main" xmlns="" id="{B0C4C156-EAC2-C21A-DAB8-932C50DA974F}"/>
              </a:ext>
            </a:extLst>
          </p:cNvPr>
          <p:cNvSpPr/>
          <p:nvPr/>
        </p:nvSpPr>
        <p:spPr>
          <a:xfrm>
            <a:off x="5670178" y="2351782"/>
            <a:ext cx="5106583" cy="1077218"/>
          </a:xfrm>
          <a:prstGeom prst="rect">
            <a:avLst/>
          </a:prstGeom>
        </p:spPr>
        <p:txBody>
          <a:bodyPr wrap="square">
            <a:spAutoFit/>
          </a:bodyPr>
          <a:lstStyle/>
          <a:p>
            <a:endParaRPr lang="sl-SI" sz="1000" dirty="0"/>
          </a:p>
          <a:p>
            <a:r>
              <a:rPr lang="sl-SI" b="1" dirty="0"/>
              <a:t>POVEZAVA DO TIK TOK VIDEA:</a:t>
            </a:r>
          </a:p>
          <a:p>
            <a:r>
              <a:rPr lang="sl-SI" dirty="0">
                <a:hlinkClick r:id="rId3"/>
              </a:rPr>
              <a:t>https://www.tiktok.com/@radiokrka/video/7302033174077508897</a:t>
            </a:r>
            <a:r>
              <a:rPr lang="sl-SI" b="1" dirty="0"/>
              <a:t> </a:t>
            </a:r>
            <a:endParaRPr lang="sl-SI" dirty="0"/>
          </a:p>
        </p:txBody>
      </p:sp>
    </p:spTree>
    <p:extLst>
      <p:ext uri="{BB962C8B-B14F-4D97-AF65-F5344CB8AC3E}">
        <p14:creationId xmlns:p14="http://schemas.microsoft.com/office/powerpoint/2010/main" val="7966440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sl-SI" sz="2800" dirty="0" smtClean="0">
                <a:solidFill>
                  <a:schemeClr val="accent1">
                    <a:lumMod val="75000"/>
                  </a:schemeClr>
                </a:solidFill>
                <a:latin typeface="Impact" panose="020B0806030902050204" pitchFamily="34" charset="0"/>
              </a:rPr>
              <a:t>DAN</a:t>
            </a:r>
            <a:r>
              <a:rPr lang="sl-SI" sz="2800" dirty="0" smtClean="0">
                <a:solidFill>
                  <a:schemeClr val="accent1"/>
                </a:solidFill>
                <a:latin typeface="Impact" panose="020B0806030902050204" pitchFamily="34" charset="0"/>
              </a:rPr>
              <a:t> </a:t>
            </a:r>
            <a:r>
              <a:rPr lang="sl-SI" sz="2800" dirty="0" smtClean="0">
                <a:solidFill>
                  <a:schemeClr val="accent1">
                    <a:lumMod val="75000"/>
                  </a:schemeClr>
                </a:solidFill>
                <a:latin typeface="Impact" panose="020B0806030902050204" pitchFamily="34" charset="0"/>
              </a:rPr>
              <a:t>ODPRTIH</a:t>
            </a:r>
            <a:r>
              <a:rPr lang="sl-SI" sz="2800" dirty="0" smtClean="0">
                <a:solidFill>
                  <a:schemeClr val="accent1"/>
                </a:solidFill>
                <a:latin typeface="Impact" panose="020B0806030902050204" pitchFamily="34" charset="0"/>
              </a:rPr>
              <a:t> </a:t>
            </a:r>
            <a:r>
              <a:rPr lang="sl-SI" sz="2800" dirty="0" smtClean="0">
                <a:solidFill>
                  <a:schemeClr val="accent1">
                    <a:lumMod val="75000"/>
                  </a:schemeClr>
                </a:solidFill>
                <a:latin typeface="Impact" panose="020B0806030902050204" pitchFamily="34" charset="0"/>
              </a:rPr>
              <a:t>VRAT ŠOLSKEGA CENTRA - OGLASI</a:t>
            </a:r>
            <a:endParaRPr lang="sl-SI" sz="2800" dirty="0">
              <a:solidFill>
                <a:schemeClr val="accent1">
                  <a:lumMod val="75000"/>
                </a:schemeClr>
              </a:solidFill>
              <a:latin typeface="Impact" panose="020B0806030902050204" pitchFamily="34" charset="0"/>
            </a:endParaRPr>
          </a:p>
        </p:txBody>
      </p:sp>
      <p:pic>
        <p:nvPicPr>
          <p:cNvPr id="11" name="Označba mesta vsebine 10"/>
          <p:cNvPicPr>
            <a:picLocks noGrp="1" noChangeAspect="1"/>
          </p:cNvPicPr>
          <p:nvPr>
            <p:ph idx="1"/>
          </p:nvPr>
        </p:nvPicPr>
        <p:blipFill>
          <a:blip r:embed="rId2"/>
          <a:stretch>
            <a:fillRect/>
          </a:stretch>
        </p:blipFill>
        <p:spPr>
          <a:xfrm>
            <a:off x="3066198" y="1955800"/>
            <a:ext cx="6814401" cy="4752341"/>
          </a:xfrm>
          <a:prstGeom prst="rect">
            <a:avLst/>
          </a:prstGeom>
        </p:spPr>
      </p:pic>
    </p:spTree>
    <p:extLst>
      <p:ext uri="{BB962C8B-B14F-4D97-AF65-F5344CB8AC3E}">
        <p14:creationId xmlns:p14="http://schemas.microsoft.com/office/powerpoint/2010/main" val="31824987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z="2800" dirty="0">
                <a:solidFill>
                  <a:schemeClr val="accent1">
                    <a:lumMod val="75000"/>
                  </a:schemeClr>
                </a:solidFill>
                <a:latin typeface="Impact" panose="020B0806030902050204" pitchFamily="34" charset="0"/>
              </a:rPr>
              <a:t>DAN ODPRTIH VRAT ŠOLSKEGA </a:t>
            </a:r>
            <a:r>
              <a:rPr lang="sl-SI" sz="2800" dirty="0" smtClean="0">
                <a:solidFill>
                  <a:schemeClr val="accent1">
                    <a:lumMod val="75000"/>
                  </a:schemeClr>
                </a:solidFill>
                <a:latin typeface="Impact" panose="020B0806030902050204" pitchFamily="34" charset="0"/>
              </a:rPr>
              <a:t>CENTRA NOVO MESTO –OBJAVA BANNERJA</a:t>
            </a:r>
            <a:endParaRPr lang="sl-SI" dirty="0">
              <a:solidFill>
                <a:schemeClr val="accent1">
                  <a:lumMod val="75000"/>
                </a:schemeClr>
              </a:solidFill>
            </a:endParaRPr>
          </a:p>
        </p:txBody>
      </p:sp>
      <p:pic>
        <p:nvPicPr>
          <p:cNvPr id="4" name="Označba mesta vsebine 3"/>
          <p:cNvPicPr>
            <a:picLocks noGrp="1" noChangeAspect="1"/>
          </p:cNvPicPr>
          <p:nvPr>
            <p:ph idx="1"/>
          </p:nvPr>
        </p:nvPicPr>
        <p:blipFill>
          <a:blip r:embed="rId2"/>
          <a:stretch>
            <a:fillRect/>
          </a:stretch>
        </p:blipFill>
        <p:spPr>
          <a:xfrm>
            <a:off x="3615327" y="2667000"/>
            <a:ext cx="5756683" cy="3124200"/>
          </a:xfrm>
          <a:prstGeom prst="rect">
            <a:avLst/>
          </a:prstGeom>
        </p:spPr>
      </p:pic>
    </p:spTree>
    <p:extLst>
      <p:ext uri="{BB962C8B-B14F-4D97-AF65-F5344CB8AC3E}">
        <p14:creationId xmlns:p14="http://schemas.microsoft.com/office/powerpoint/2010/main" val="9423172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z="2800" dirty="0">
                <a:solidFill>
                  <a:schemeClr val="accent1">
                    <a:lumMod val="75000"/>
                  </a:schemeClr>
                </a:solidFill>
                <a:latin typeface="Impact" panose="020B0806030902050204" pitchFamily="34" charset="0"/>
              </a:rPr>
              <a:t>DAN ODPRTIH VRAT ŠOLSKEGA </a:t>
            </a:r>
            <a:r>
              <a:rPr lang="sl-SI" sz="2800" dirty="0" smtClean="0">
                <a:solidFill>
                  <a:schemeClr val="accent1">
                    <a:lumMod val="75000"/>
                  </a:schemeClr>
                </a:solidFill>
                <a:latin typeface="Impact" panose="020B0806030902050204" pitchFamily="34" charset="0"/>
              </a:rPr>
              <a:t>CENTRA </a:t>
            </a:r>
            <a:r>
              <a:rPr lang="sl-SI" sz="2800" dirty="0">
                <a:solidFill>
                  <a:schemeClr val="accent1">
                    <a:lumMod val="75000"/>
                  </a:schemeClr>
                </a:solidFill>
                <a:latin typeface="Impact" panose="020B0806030902050204" pitchFamily="34" charset="0"/>
              </a:rPr>
              <a:t>NOVO MESTO </a:t>
            </a:r>
            <a:r>
              <a:rPr lang="sl-SI" sz="2800" dirty="0" smtClean="0">
                <a:solidFill>
                  <a:schemeClr val="accent1">
                    <a:lumMod val="75000"/>
                  </a:schemeClr>
                </a:solidFill>
                <a:latin typeface="Impact" panose="020B0806030902050204" pitchFamily="34" charset="0"/>
              </a:rPr>
              <a:t>–IZJAVA V PROGRAMU IN PR</a:t>
            </a:r>
            <a:endParaRPr lang="sl-SI" dirty="0">
              <a:solidFill>
                <a:schemeClr val="accent1">
                  <a:lumMod val="75000"/>
                </a:schemeClr>
              </a:solidFill>
            </a:endParaRPr>
          </a:p>
        </p:txBody>
      </p:sp>
      <p:sp>
        <p:nvSpPr>
          <p:cNvPr id="3" name="Označba mesta vsebine 2"/>
          <p:cNvSpPr>
            <a:spLocks noGrp="1"/>
          </p:cNvSpPr>
          <p:nvPr>
            <p:ph idx="1"/>
          </p:nvPr>
        </p:nvSpPr>
        <p:spPr/>
        <p:txBody>
          <a:bodyPr>
            <a:normAutofit/>
          </a:bodyPr>
          <a:lstStyle/>
          <a:p>
            <a:pPr marL="0" indent="0">
              <a:buNone/>
            </a:pPr>
            <a:r>
              <a:rPr lang="sl-SI" sz="1400" dirty="0" smtClean="0">
                <a:latin typeface="Times New Roman" panose="02020603050405020304" pitchFamily="18" charset="0"/>
                <a:ea typeface="Calibri" panose="020F0502020204030204" pitchFamily="34" charset="0"/>
              </a:rPr>
              <a:t>Izjava v lokalnih novicah </a:t>
            </a:r>
            <a:r>
              <a:rPr lang="sl-SI" sz="1400" dirty="0">
                <a:latin typeface="Times New Roman" panose="02020603050405020304" pitchFamily="18" charset="0"/>
                <a:ea typeface="Calibri" panose="020F0502020204030204" pitchFamily="34" charset="0"/>
              </a:rPr>
              <a:t>22.11. ob 8:50 (s tonsko izjavo g. </a:t>
            </a:r>
            <a:r>
              <a:rPr lang="sl-SI" sz="1400" dirty="0" smtClean="0">
                <a:latin typeface="Times New Roman" panose="02020603050405020304" pitchFamily="18" charset="0"/>
                <a:ea typeface="Calibri" panose="020F0502020204030204" pitchFamily="34" charset="0"/>
              </a:rPr>
              <a:t>Forjana)</a:t>
            </a:r>
          </a:p>
          <a:p>
            <a:pPr marL="0" indent="0">
              <a:buNone/>
            </a:pPr>
            <a:r>
              <a:rPr lang="sl-SI" sz="1400" dirty="0" smtClean="0">
                <a:latin typeface="Times New Roman" panose="02020603050405020304" pitchFamily="18" charset="0"/>
                <a:ea typeface="Calibri" panose="020F0502020204030204" pitchFamily="34" charset="0"/>
              </a:rPr>
              <a:t>Izjava 22.11.2023</a:t>
            </a:r>
            <a:r>
              <a:rPr lang="sl-SI" sz="1400" dirty="0" smtClean="0"/>
              <a:t> </a:t>
            </a:r>
            <a:r>
              <a:rPr lang="sl-SI" sz="1400" dirty="0" smtClean="0">
                <a:latin typeface="Times New Roman" panose="02020603050405020304" pitchFamily="18" charset="0"/>
                <a:ea typeface="Calibri" panose="020F0502020204030204" pitchFamily="34" charset="0"/>
              </a:rPr>
              <a:t>v </a:t>
            </a:r>
            <a:r>
              <a:rPr lang="sl-SI" sz="1400" dirty="0">
                <a:latin typeface="Times New Roman" panose="02020603050405020304" pitchFamily="18" charset="0"/>
                <a:ea typeface="Calibri" panose="020F0502020204030204" pitchFamily="34" charset="0"/>
              </a:rPr>
              <a:t>osrednji informativni oddaji Krka ob </a:t>
            </a:r>
            <a:r>
              <a:rPr lang="sl-SI" sz="1400" dirty="0" smtClean="0">
                <a:latin typeface="Times New Roman" panose="02020603050405020304" pitchFamily="18" charset="0"/>
                <a:ea typeface="Calibri" panose="020F0502020204030204" pitchFamily="34" charset="0"/>
              </a:rPr>
              <a:t>enih</a:t>
            </a:r>
          </a:p>
          <a:p>
            <a:pPr>
              <a:spcAft>
                <a:spcPts val="0"/>
              </a:spcAft>
            </a:pPr>
            <a:r>
              <a:rPr lang="sl-SI" sz="1400" dirty="0" smtClean="0">
                <a:latin typeface="Times New Roman" panose="02020603050405020304" pitchFamily="18" charset="0"/>
                <a:ea typeface="Calibri" panose="020F0502020204030204" pitchFamily="34" charset="0"/>
              </a:rPr>
              <a:t>PR Članek </a:t>
            </a:r>
            <a:r>
              <a:rPr lang="sl-SI" sz="1400" dirty="0">
                <a:latin typeface="Times New Roman" panose="02020603050405020304" pitchFamily="18" charset="0"/>
                <a:ea typeface="Calibri" panose="020F0502020204030204" pitchFamily="34" charset="0"/>
              </a:rPr>
              <a:t>na spletni </a:t>
            </a:r>
            <a:r>
              <a:rPr lang="sl-SI" sz="1400" dirty="0" smtClean="0">
                <a:latin typeface="Times New Roman" panose="02020603050405020304" pitchFamily="18" charset="0"/>
                <a:ea typeface="Calibri" panose="020F0502020204030204" pitchFamily="34" charset="0"/>
              </a:rPr>
              <a:t>strani:</a:t>
            </a:r>
            <a:r>
              <a:rPr lang="sl-SI" sz="1400" dirty="0">
                <a:latin typeface="Times New Roman" panose="02020603050405020304" pitchFamily="18" charset="0"/>
                <a:ea typeface="Calibri" panose="020F0502020204030204" pitchFamily="34" charset="0"/>
              </a:rPr>
              <a:t> </a:t>
            </a:r>
            <a:r>
              <a:rPr lang="sl-SI" sz="1400" u="sng" dirty="0">
                <a:solidFill>
                  <a:srgbClr val="0000FF"/>
                </a:solidFill>
                <a:latin typeface="Times New Roman" panose="02020603050405020304" pitchFamily="18" charset="0"/>
                <a:ea typeface="Calibri" panose="020F0502020204030204" pitchFamily="34" charset="0"/>
                <a:hlinkClick r:id="rId2"/>
              </a:rPr>
              <a:t>https://radiokrka.svet24.si/clanek/novice/odprta-vrata-solskega-centra-novo-mesto-1093415</a:t>
            </a:r>
            <a:endParaRPr lang="sl-SI" sz="1400" dirty="0">
              <a:latin typeface="Times New Roman" panose="02020603050405020304" pitchFamily="18" charset="0"/>
              <a:ea typeface="Calibri" panose="020F0502020204030204" pitchFamily="34" charset="0"/>
            </a:endParaRPr>
          </a:p>
          <a:p>
            <a:r>
              <a:rPr lang="sl-SI" sz="1400" dirty="0" smtClean="0">
                <a:latin typeface="Times New Roman" panose="02020603050405020304" pitchFamily="18" charset="0"/>
                <a:ea typeface="Calibri" panose="020F0502020204030204" pitchFamily="34" charset="0"/>
              </a:rPr>
              <a:t>PR Članek po dogodku :</a:t>
            </a:r>
            <a:r>
              <a:rPr lang="sl-SI" sz="1400" dirty="0">
                <a:latin typeface="Times New Roman" panose="02020603050405020304" pitchFamily="18" charset="0"/>
                <a:ea typeface="Calibri" panose="020F0502020204030204" pitchFamily="34" charset="0"/>
              </a:rPr>
              <a:t> </a:t>
            </a:r>
            <a:r>
              <a:rPr lang="sl-SI" sz="1400" u="sng" dirty="0">
                <a:solidFill>
                  <a:srgbClr val="0000FF"/>
                </a:solidFill>
                <a:latin typeface="Times New Roman" panose="02020603050405020304" pitchFamily="18" charset="0"/>
                <a:ea typeface="Calibri" panose="020F0502020204030204" pitchFamily="34" charset="0"/>
                <a:hlinkClick r:id="rId3"/>
              </a:rPr>
              <a:t>https://radiokrka.svet24.si/clanek/novice/dan-odprtih-vrat-na-srednji-zdravstveni-in-kemijski-soli-1094613</a:t>
            </a:r>
            <a:endParaRPr lang="sl-SI" sz="1400" dirty="0"/>
          </a:p>
        </p:txBody>
      </p:sp>
    </p:spTree>
    <p:extLst>
      <p:ext uri="{BB962C8B-B14F-4D97-AF65-F5344CB8AC3E}">
        <p14:creationId xmlns:p14="http://schemas.microsoft.com/office/powerpoint/2010/main" val="218185106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BC1C1C"/>
      </a:accent1>
      <a:accent2>
        <a:srgbClr val="F67534"/>
      </a:accent2>
      <a:accent3>
        <a:srgbClr val="EAAC35"/>
      </a:accent3>
      <a:accent4>
        <a:srgbClr val="9BAF68"/>
      </a:accent4>
      <a:accent5>
        <a:srgbClr val="68B9A6"/>
      </a:accent5>
      <a:accent6>
        <a:srgbClr val="50B1D4"/>
      </a:accent6>
      <a:hlink>
        <a:srgbClr val="E46416"/>
      </a:hlink>
      <a:folHlink>
        <a:srgbClr val="EE9340"/>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93B4CCAC-FD5A-4D59-B1AC-EAF45910B5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15386</TotalTime>
  <Words>425</Words>
  <Application>Microsoft Office PowerPoint</Application>
  <PresentationFormat>Širokozaslonsko</PresentationFormat>
  <Paragraphs>46</Paragraphs>
  <Slides>12</Slides>
  <Notes>4</Notes>
  <HiddenSlides>0</HiddenSlides>
  <MMClips>0</MMClips>
  <ScaleCrop>false</ScaleCrop>
  <HeadingPairs>
    <vt:vector size="6" baseType="variant">
      <vt:variant>
        <vt:lpstr>Uporabljene pisave</vt:lpstr>
      </vt:variant>
      <vt:variant>
        <vt:i4>10</vt:i4>
      </vt:variant>
      <vt:variant>
        <vt:lpstr>Tema</vt:lpstr>
      </vt:variant>
      <vt:variant>
        <vt:i4>1</vt:i4>
      </vt:variant>
      <vt:variant>
        <vt:lpstr>Naslovi diapozitivov</vt:lpstr>
      </vt:variant>
      <vt:variant>
        <vt:i4>12</vt:i4>
      </vt:variant>
    </vt:vector>
  </HeadingPairs>
  <TitlesOfParts>
    <vt:vector size="23" baseType="lpstr">
      <vt:lpstr>Platelet Medium</vt:lpstr>
      <vt:lpstr>Muli</vt:lpstr>
      <vt:lpstr>Calibri</vt:lpstr>
      <vt:lpstr>KG Second Chances Sketch</vt:lpstr>
      <vt:lpstr>Corbel</vt:lpstr>
      <vt:lpstr>Impact</vt:lpstr>
      <vt:lpstr>Times New Roman</vt:lpstr>
      <vt:lpstr>Calibri Light</vt:lpstr>
      <vt:lpstr>Helvetica Neue LT Std 95 Black</vt:lpstr>
      <vt:lpstr>Arial</vt:lpstr>
      <vt:lpstr>Parallax</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DAN ODPRTIH VRAT ŠOLSKEGA CENTRA - OGLASI</vt:lpstr>
      <vt:lpstr>DAN ODPRTIH VRAT ŠOLSKEGA CENTRA NOVO MESTO –OBJAVA BANNERJA</vt:lpstr>
      <vt:lpstr>DAN ODPRTIH VRAT ŠOLSKEGA CENTRA NOVO MESTO –IZJAVA V PROGRAMU IN PR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Media24</dc:title>
  <dc:creator>nina.luzar</dc:creator>
  <cp:lastModifiedBy>Dcc d.o.o.</cp:lastModifiedBy>
  <cp:revision>514</cp:revision>
  <cp:lastPrinted>2017-05-16T12:37:48Z</cp:lastPrinted>
  <dcterms:created xsi:type="dcterms:W3CDTF">2014-02-18T07:23:17Z</dcterms:created>
  <dcterms:modified xsi:type="dcterms:W3CDTF">2023-11-24T13:38:17Z</dcterms:modified>
</cp:coreProperties>
</file>